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3" r:id="rId3"/>
    <p:sldId id="294" r:id="rId4"/>
    <p:sldId id="295" r:id="rId5"/>
    <p:sldId id="265" r:id="rId6"/>
    <p:sldId id="270" r:id="rId7"/>
    <p:sldId id="269" r:id="rId8"/>
    <p:sldId id="307" r:id="rId9"/>
    <p:sldId id="315" r:id="rId10"/>
    <p:sldId id="289" r:id="rId11"/>
    <p:sldId id="312" r:id="rId12"/>
    <p:sldId id="316" r:id="rId13"/>
    <p:sldId id="313" r:id="rId14"/>
    <p:sldId id="310" r:id="rId15"/>
    <p:sldId id="266" r:id="rId16"/>
    <p:sldId id="311" r:id="rId17"/>
    <p:sldId id="276" r:id="rId18"/>
    <p:sldId id="280" r:id="rId19"/>
    <p:sldId id="267" r:id="rId20"/>
    <p:sldId id="283" r:id="rId21"/>
    <p:sldId id="282" r:id="rId2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42" autoAdjust="0"/>
    <p:restoredTop sz="93883" autoAdjust="0"/>
  </p:normalViewPr>
  <p:slideViewPr>
    <p:cSldViewPr snapToGrid="0">
      <p:cViewPr varScale="1">
        <p:scale>
          <a:sx n="68" d="100"/>
          <a:sy n="68" d="100"/>
        </p:scale>
        <p:origin x="3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0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80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BF5AB-98A0-41EB-A200-7E3EE0338138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77365"/>
            <a:ext cx="5438775" cy="39090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629"/>
            <a:ext cx="2946400" cy="4980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8629"/>
            <a:ext cx="2946400" cy="4980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7F9F9-3A25-47EC-ADF6-FFCBACA74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756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7F9F9-3A25-47EC-ADF6-FFCBACA744F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508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7F9F9-3A25-47EC-ADF6-FFCBACA744F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146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7F9F9-3A25-47EC-ADF6-FFCBACA744F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240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7F9F9-3A25-47EC-ADF6-FFCBACA744F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072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7F9F9-3A25-47EC-ADF6-FFCBACA744F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085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7F9F9-3A25-47EC-ADF6-FFCBACA744F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495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7F9F9-3A25-47EC-ADF6-FFCBACA744F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695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7F9F9-3A25-47EC-ADF6-FFCBACA744F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00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7F9F9-3A25-47EC-ADF6-FFCBACA744F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847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sz="1200" dirty="0">
              <a:solidFill>
                <a:srgbClr val="00206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7F9F9-3A25-47EC-ADF6-FFCBACA744F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589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7F9F9-3A25-47EC-ADF6-FFCBACA744F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497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592E-875A-49E5-9325-5EF3E2F5CAB9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49BC-E997-4D8D-B3A4-1C2216A4C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09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592E-875A-49E5-9325-5EF3E2F5CAB9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49BC-E997-4D8D-B3A4-1C2216A4C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67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592E-875A-49E5-9325-5EF3E2F5CAB9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49BC-E997-4D8D-B3A4-1C2216A4C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29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592E-875A-49E5-9325-5EF3E2F5CAB9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49BC-E997-4D8D-B3A4-1C2216A4C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09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592E-875A-49E5-9325-5EF3E2F5CAB9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49BC-E997-4D8D-B3A4-1C2216A4C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240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592E-875A-49E5-9325-5EF3E2F5CAB9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49BC-E997-4D8D-B3A4-1C2216A4C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394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592E-875A-49E5-9325-5EF3E2F5CAB9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49BC-E997-4D8D-B3A4-1C2216A4C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890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592E-875A-49E5-9325-5EF3E2F5CAB9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49BC-E997-4D8D-B3A4-1C2216A4C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72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592E-875A-49E5-9325-5EF3E2F5CAB9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49BC-E997-4D8D-B3A4-1C2216A4C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45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592E-875A-49E5-9325-5EF3E2F5CAB9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49BC-E997-4D8D-B3A4-1C2216A4C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81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592E-875A-49E5-9325-5EF3E2F5CAB9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49BC-E997-4D8D-B3A4-1C2216A4C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28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B592E-875A-49E5-9325-5EF3E2F5CAB9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A49BC-E997-4D8D-B3A4-1C2216A4C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04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mailto:huttonm6@hwbcymru.ne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hyperlink" Target="mailto:huttonm6@hwbcymru.ne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forms/d/1LYU-Tqd8P41gTM4KF5PjKuGvhtdW2Zz_cF7P57sHR8M/edit" TargetMode="External"/><Relationship Id="rId5" Type="http://schemas.openxmlformats.org/officeDocument/2006/relationships/hyperlink" Target="https://docs.google.com/forms/d/1DfyPrTJgYxHKonAyeFABuesRrE_5QmiVL_ngzCjCa1c/edit" TargetMode="External"/><Relationship Id="rId4" Type="http://schemas.openxmlformats.org/officeDocument/2006/relationships/hyperlink" Target="https://docs.google.com/forms/d/1vR0062GZlpKtJ-3cQ_EHM2mXU9LxRzCdqsaRa1kUG6M/edi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huttonm6@hwbcymru.ne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hyperlink" Target="mailto:gambled3@hwbcymru.ne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074" y="1"/>
            <a:ext cx="11687503" cy="6311347"/>
          </a:xfrm>
        </p:spPr>
        <p:txBody>
          <a:bodyPr>
            <a:normAutofit/>
          </a:bodyPr>
          <a:lstStyle/>
          <a:p>
            <a:r>
              <a:rPr lang="en-GB" sz="7200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  <a:t>Whitmore High School</a:t>
            </a:r>
            <a:br>
              <a:rPr lang="en-GB" sz="7200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</a:br>
            <a:r>
              <a:rPr lang="en-GB" sz="7200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  <a:t>Year 7 Aspire</a:t>
            </a:r>
            <a:br>
              <a:rPr lang="en-GB" dirty="0">
                <a:solidFill>
                  <a:srgbClr val="C0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</a:br>
            <a:br>
              <a:rPr lang="en-GB" sz="3600" dirty="0">
                <a:solidFill>
                  <a:srgbClr val="C0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</a:br>
            <a:r>
              <a:rPr lang="en-GB" sz="4000" dirty="0">
                <a:solidFill>
                  <a:srgbClr val="C0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  <a:t>“Raising Standards at KS3”</a:t>
            </a:r>
            <a:br>
              <a:rPr lang="en-GB" sz="4000" dirty="0">
                <a:solidFill>
                  <a:srgbClr val="C0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</a:br>
            <a:br>
              <a:rPr lang="en-GB" sz="4200" dirty="0">
                <a:solidFill>
                  <a:srgbClr val="C0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</a:br>
            <a:r>
              <a:rPr lang="en-GB" sz="3200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  <a:t>Mark Hutton: </a:t>
            </a:r>
            <a:br>
              <a:rPr lang="en-GB" sz="3200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</a:br>
            <a:r>
              <a:rPr lang="en-GB" sz="3200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  <a:t>Academic Enrichment Manager &amp; Head of Physical Education</a:t>
            </a:r>
            <a:br>
              <a:rPr lang="en-GB" sz="3200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</a:br>
            <a:br>
              <a:rPr lang="en-GB" sz="3200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</a:br>
            <a:r>
              <a:rPr lang="en-GB" sz="3200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  <a:hlinkClick r:id="rId2"/>
              </a:rPr>
              <a:t>huttonm6@hwbcymru.net</a:t>
            </a:r>
            <a:r>
              <a:rPr lang="en-GB" sz="3200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064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7920" y="8878"/>
            <a:ext cx="7554898" cy="1325563"/>
          </a:xfrm>
        </p:spPr>
        <p:txBody>
          <a:bodyPr/>
          <a:lstStyle/>
          <a:p>
            <a:pPr algn="ctr"/>
            <a:r>
              <a:rPr lang="en-GB" u="sng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Impact of ASPIRE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38DD50-C49E-4C14-BA4A-3509A319DE67}"/>
              </a:ext>
            </a:extLst>
          </p:cNvPr>
          <p:cNvSpPr txBox="1"/>
          <p:nvPr/>
        </p:nvSpPr>
        <p:spPr>
          <a:xfrm>
            <a:off x="579121" y="1156867"/>
            <a:ext cx="649098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002060"/>
                </a:solidFill>
                <a:ea typeface="Adobe Gothic Std B" panose="020B0800000000000000" pitchFamily="34" charset="-128"/>
              </a:rPr>
              <a:t>Aspire aims to help pupils: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2060"/>
                </a:solidFill>
                <a:ea typeface="Adobe Gothic Std B" panose="020B0800000000000000" pitchFamily="34" charset="-128"/>
              </a:rPr>
              <a:t>Become </a:t>
            </a:r>
            <a:r>
              <a:rPr lang="en-GB" sz="2600" dirty="0">
                <a:solidFill>
                  <a:srgbClr val="FF0000"/>
                </a:solidFill>
                <a:ea typeface="Adobe Gothic Std B" panose="020B0800000000000000" pitchFamily="34" charset="-128"/>
              </a:rPr>
              <a:t>role models </a:t>
            </a:r>
            <a:r>
              <a:rPr lang="en-GB" sz="2600" dirty="0">
                <a:solidFill>
                  <a:srgbClr val="002060"/>
                </a:solidFill>
                <a:ea typeface="Adobe Gothic Std B" panose="020B0800000000000000" pitchFamily="34" charset="-128"/>
              </a:rPr>
              <a:t>for their peers.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6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2060"/>
                </a:solidFill>
                <a:ea typeface="Adobe Gothic Std B" panose="020B0800000000000000" pitchFamily="34" charset="-128"/>
              </a:rPr>
              <a:t>Develop </a:t>
            </a:r>
            <a:r>
              <a:rPr lang="en-GB" sz="2600" dirty="0">
                <a:solidFill>
                  <a:srgbClr val="FF0000"/>
                </a:solidFill>
                <a:ea typeface="Adobe Gothic Std B" panose="020B0800000000000000" pitchFamily="34" charset="-128"/>
              </a:rPr>
              <a:t>confidence</a:t>
            </a:r>
            <a:r>
              <a:rPr lang="en-GB" sz="2600" dirty="0">
                <a:solidFill>
                  <a:srgbClr val="002060"/>
                </a:solidFill>
                <a:ea typeface="Adobe Gothic Std B" panose="020B0800000000000000" pitchFamily="34" charset="-128"/>
              </a:rPr>
              <a:t> in different areas of the curriculum.</a:t>
            </a:r>
          </a:p>
          <a:p>
            <a:endParaRPr lang="en-GB" sz="26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2060"/>
                </a:solidFill>
                <a:ea typeface="Adobe Gothic Std B" panose="020B0800000000000000" pitchFamily="34" charset="-128"/>
              </a:rPr>
              <a:t>Fully understand and uphold the Whitmore High School Values: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FF0000"/>
                </a:solidFill>
                <a:ea typeface="Adobe Gothic Std B" panose="020B0800000000000000" pitchFamily="34" charset="-128"/>
              </a:rPr>
              <a:t>Resilience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FF0000"/>
                </a:solidFill>
                <a:ea typeface="Adobe Gothic Std B" panose="020B0800000000000000" pitchFamily="34" charset="-128"/>
              </a:rPr>
              <a:t>Hard 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FF0000"/>
                </a:solidFill>
                <a:ea typeface="Adobe Gothic Std B" panose="020B0800000000000000" pitchFamily="34" charset="-128"/>
              </a:rPr>
              <a:t>Respect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FF0000"/>
                </a:solidFill>
                <a:ea typeface="Adobe Gothic Std B" panose="020B0800000000000000" pitchFamily="34" charset="-128"/>
              </a:rPr>
              <a:t>Responsibility</a:t>
            </a:r>
          </a:p>
          <a:p>
            <a:endParaRPr lang="en-GB" sz="2600" dirty="0"/>
          </a:p>
        </p:txBody>
      </p:sp>
      <p:pic>
        <p:nvPicPr>
          <p:cNvPr id="9218" name="Picture 2" descr="Image">
            <a:extLst>
              <a:ext uri="{FF2B5EF4-FFF2-40B4-BE49-F238E27FC236}">
                <a16:creationId xmlns:a16="http://schemas.microsoft.com/office/drawing/2014/main" id="{9A700CA9-152B-475E-A440-0BA3836B19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3" r="42867"/>
          <a:stretch/>
        </p:blipFill>
        <p:spPr bwMode="auto">
          <a:xfrm>
            <a:off x="7649356" y="1156867"/>
            <a:ext cx="4142261" cy="531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53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75544" y="1102578"/>
            <a:ext cx="723570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b="1" u="sng" dirty="0">
                <a:solidFill>
                  <a:srgbClr val="002060"/>
                </a:solidFill>
                <a:ea typeface="Adobe Gothic Std B" panose="020B0800000000000000" pitchFamily="34" charset="-128"/>
              </a:rPr>
              <a:t>Provision will be split into 2 groups</a:t>
            </a:r>
          </a:p>
          <a:p>
            <a:pPr algn="ctr"/>
            <a:endParaRPr lang="en-GB" sz="26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2600" dirty="0">
                <a:solidFill>
                  <a:srgbClr val="002060"/>
                </a:solidFill>
                <a:ea typeface="Adobe Gothic Std B" panose="020B0800000000000000" pitchFamily="34" charset="-128"/>
              </a:rPr>
              <a:t>Group 1: Tuesday 8.00am-8.30am*</a:t>
            </a:r>
          </a:p>
          <a:p>
            <a:pPr algn="ctr"/>
            <a:r>
              <a:rPr lang="en-GB" sz="2600" dirty="0">
                <a:solidFill>
                  <a:srgbClr val="002060"/>
                </a:solidFill>
                <a:ea typeface="Adobe Gothic Std B" panose="020B0800000000000000" pitchFamily="34" charset="-128"/>
              </a:rPr>
              <a:t>Group 2: Friday 8.00am-8.30am*</a:t>
            </a:r>
          </a:p>
          <a:p>
            <a:pPr algn="ctr"/>
            <a:endParaRPr lang="en-GB" sz="26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2600" dirty="0">
                <a:solidFill>
                  <a:srgbClr val="002060"/>
                </a:solidFill>
                <a:ea typeface="Adobe Gothic Std B" panose="020B0800000000000000" pitchFamily="34" charset="-128"/>
              </a:rPr>
              <a:t>Led by subject specialist </a:t>
            </a:r>
          </a:p>
          <a:p>
            <a:pPr algn="ctr"/>
            <a:r>
              <a:rPr lang="en-GB" sz="2600" dirty="0">
                <a:solidFill>
                  <a:srgbClr val="002060"/>
                </a:solidFill>
                <a:ea typeface="Adobe Gothic Std B" panose="020B0800000000000000" pitchFamily="34" charset="-128"/>
              </a:rPr>
              <a:t>Miss Williams (Maths dept)</a:t>
            </a:r>
          </a:p>
          <a:p>
            <a:pPr algn="ctr"/>
            <a:endParaRPr lang="en-GB" sz="26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2600" dirty="0">
                <a:solidFill>
                  <a:srgbClr val="FF0000"/>
                </a:solidFill>
                <a:ea typeface="Adobe Gothic Std B" panose="020B0800000000000000" pitchFamily="34" charset="-128"/>
              </a:rPr>
              <a:t>*Doors open at 7.45am</a:t>
            </a:r>
          </a:p>
          <a:p>
            <a:pPr algn="ctr"/>
            <a:endParaRPr lang="en-GB" sz="2600" dirty="0">
              <a:solidFill>
                <a:srgbClr val="FF000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2600" dirty="0">
                <a:solidFill>
                  <a:srgbClr val="002060"/>
                </a:solidFill>
                <a:ea typeface="Adobe Gothic Std B" panose="020B0800000000000000" pitchFamily="34" charset="-128"/>
              </a:rPr>
              <a:t>Sessions will run from </a:t>
            </a:r>
          </a:p>
          <a:p>
            <a:pPr algn="ctr"/>
            <a:r>
              <a:rPr lang="en-GB" sz="2600" dirty="0">
                <a:solidFill>
                  <a:srgbClr val="002060"/>
                </a:solidFill>
                <a:ea typeface="Adobe Gothic Std B" panose="020B0800000000000000" pitchFamily="34" charset="-128"/>
              </a:rPr>
              <a:t>w/b 9</a:t>
            </a:r>
            <a:r>
              <a:rPr lang="en-GB" sz="2600" baseline="30000" dirty="0">
                <a:solidFill>
                  <a:srgbClr val="002060"/>
                </a:solidFill>
                <a:ea typeface="Adobe Gothic Std B" panose="020B0800000000000000" pitchFamily="34" charset="-128"/>
              </a:rPr>
              <a:t>th</a:t>
            </a:r>
            <a:r>
              <a:rPr lang="en-GB" sz="2600" dirty="0">
                <a:solidFill>
                  <a:srgbClr val="002060"/>
                </a:solidFill>
                <a:ea typeface="Adobe Gothic Std B" panose="020B0800000000000000" pitchFamily="34" charset="-128"/>
              </a:rPr>
              <a:t> October onwards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2B2ACBD-A56A-4BEC-8496-D4354ED78396}"/>
              </a:ext>
            </a:extLst>
          </p:cNvPr>
          <p:cNvSpPr txBox="1">
            <a:spLocks/>
          </p:cNvSpPr>
          <p:nvPr/>
        </p:nvSpPr>
        <p:spPr>
          <a:xfrm>
            <a:off x="252247" y="138638"/>
            <a:ext cx="114457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u="sng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Year 7 Aspire - Maths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7D22475D-69A0-4C4F-9521-02F95E628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565" y="1162830"/>
            <a:ext cx="4226188" cy="563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912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17083" y="1601152"/>
            <a:ext cx="7075189" cy="654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During this term, we aim to further develop pupils number skills. They will be discovering the mathematical ‘next steps’ in their learning. 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The topics discussed will be an </a:t>
            </a:r>
            <a:r>
              <a:rPr lang="en-GB" sz="2800" b="1" dirty="0">
                <a:solidFill>
                  <a:srgbClr val="002060"/>
                </a:solidFill>
              </a:rPr>
              <a:t>extension and development</a:t>
            </a:r>
            <a:r>
              <a:rPr lang="en-GB" sz="2800" dirty="0">
                <a:solidFill>
                  <a:srgbClr val="002060"/>
                </a:solidFill>
              </a:rPr>
              <a:t> of the learning from their timetabled mathematics lessons.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This half term will include BIDMAS with indices, and Venn diagrams for highest common factor, lowest common multiple and prime factor decomposition......GCSE maths!!!!</a:t>
            </a:r>
          </a:p>
          <a:p>
            <a:endParaRPr lang="en-GB" sz="2800" dirty="0">
              <a:solidFill>
                <a:srgbClr val="002060"/>
              </a:solidFill>
            </a:endParaRPr>
          </a:p>
          <a:p>
            <a:endParaRPr lang="en-GB" sz="28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7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D47243D-F71F-4F76-BC36-8B3C7DFFB204}"/>
              </a:ext>
            </a:extLst>
          </p:cNvPr>
          <p:cNvSpPr txBox="1">
            <a:spLocks/>
          </p:cNvSpPr>
          <p:nvPr/>
        </p:nvSpPr>
        <p:spPr>
          <a:xfrm>
            <a:off x="252247" y="138638"/>
            <a:ext cx="114457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u="sng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Aspire Maths</a:t>
            </a:r>
          </a:p>
        </p:txBody>
      </p:sp>
      <p:pic>
        <p:nvPicPr>
          <p:cNvPr id="6146" name="Picture 2" descr="We love Maths">
            <a:extLst>
              <a:ext uri="{FF2B5EF4-FFF2-40B4-BE49-F238E27FC236}">
                <a16:creationId xmlns:a16="http://schemas.microsoft.com/office/drawing/2014/main" id="{201A3B2B-18D8-4B8D-981F-D486FCFAC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4" r="16615"/>
          <a:stretch/>
        </p:blipFill>
        <p:spPr bwMode="auto">
          <a:xfrm>
            <a:off x="7890235" y="1783287"/>
            <a:ext cx="3952528" cy="44195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302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79120" y="1602839"/>
            <a:ext cx="653811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600" b="1" u="sng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2600" u="sng" dirty="0">
                <a:solidFill>
                  <a:srgbClr val="002060"/>
                </a:solidFill>
                <a:ea typeface="Adobe Gothic Std B" panose="020B0800000000000000" pitchFamily="34" charset="-128"/>
              </a:rPr>
              <a:t>Wednesday 8.00am-8.30am*</a:t>
            </a:r>
          </a:p>
          <a:p>
            <a:pPr algn="ctr"/>
            <a:r>
              <a:rPr lang="en-GB" sz="2600" dirty="0">
                <a:solidFill>
                  <a:srgbClr val="002060"/>
                </a:solidFill>
                <a:ea typeface="Adobe Gothic Std B" panose="020B0800000000000000" pitchFamily="34" charset="-128"/>
              </a:rPr>
              <a:t>Session led by Mr Gamble </a:t>
            </a:r>
          </a:p>
          <a:p>
            <a:pPr algn="ctr"/>
            <a:r>
              <a:rPr lang="en-GB" sz="2600" dirty="0">
                <a:solidFill>
                  <a:srgbClr val="002060"/>
                </a:solidFill>
                <a:ea typeface="Adobe Gothic Std B" panose="020B0800000000000000" pitchFamily="34" charset="-128"/>
              </a:rPr>
              <a:t>(Leader of Learning for Science)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6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2600" dirty="0">
                <a:solidFill>
                  <a:srgbClr val="FF0000"/>
                </a:solidFill>
                <a:ea typeface="Adobe Gothic Std B" panose="020B0800000000000000" pitchFamily="34" charset="-128"/>
              </a:rPr>
              <a:t>*Doors open at 7.45am</a:t>
            </a:r>
          </a:p>
          <a:p>
            <a:pPr algn="ctr"/>
            <a:endParaRPr lang="en-GB" sz="2600" dirty="0">
              <a:solidFill>
                <a:srgbClr val="FF000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2600" dirty="0">
                <a:solidFill>
                  <a:srgbClr val="002060"/>
                </a:solidFill>
                <a:ea typeface="Adobe Gothic Std B" panose="020B0800000000000000" pitchFamily="34" charset="-128"/>
              </a:rPr>
              <a:t>Sessions will run from </a:t>
            </a:r>
          </a:p>
          <a:p>
            <a:pPr algn="ctr"/>
            <a:r>
              <a:rPr lang="en-GB" sz="2600" dirty="0">
                <a:solidFill>
                  <a:srgbClr val="002060"/>
                </a:solidFill>
                <a:ea typeface="Adobe Gothic Std B" panose="020B0800000000000000" pitchFamily="34" charset="-128"/>
              </a:rPr>
              <a:t>w/b 9</a:t>
            </a:r>
            <a:r>
              <a:rPr lang="en-GB" sz="2600" baseline="30000" dirty="0">
                <a:solidFill>
                  <a:srgbClr val="002060"/>
                </a:solidFill>
                <a:ea typeface="Adobe Gothic Std B" panose="020B0800000000000000" pitchFamily="34" charset="-128"/>
              </a:rPr>
              <a:t>th</a:t>
            </a:r>
            <a:r>
              <a:rPr lang="en-GB" sz="2600" dirty="0">
                <a:solidFill>
                  <a:srgbClr val="002060"/>
                </a:solidFill>
                <a:ea typeface="Adobe Gothic Std B" panose="020B0800000000000000" pitchFamily="34" charset="-128"/>
              </a:rPr>
              <a:t> October to w/b 4</a:t>
            </a:r>
            <a:r>
              <a:rPr lang="en-GB" sz="2600" baseline="30000" dirty="0">
                <a:solidFill>
                  <a:srgbClr val="002060"/>
                </a:solidFill>
                <a:ea typeface="Adobe Gothic Std B" panose="020B0800000000000000" pitchFamily="34" charset="-128"/>
              </a:rPr>
              <a:t>th</a:t>
            </a:r>
            <a:r>
              <a:rPr lang="en-GB" sz="2600" dirty="0">
                <a:solidFill>
                  <a:srgbClr val="002060"/>
                </a:solidFill>
                <a:ea typeface="Adobe Gothic Std B" panose="020B0800000000000000" pitchFamily="34" charset="-128"/>
              </a:rPr>
              <a:t> December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2B2ACBD-A56A-4BEC-8496-D4354ED78396}"/>
              </a:ext>
            </a:extLst>
          </p:cNvPr>
          <p:cNvSpPr txBox="1">
            <a:spLocks/>
          </p:cNvSpPr>
          <p:nvPr/>
        </p:nvSpPr>
        <p:spPr>
          <a:xfrm>
            <a:off x="252247" y="138638"/>
            <a:ext cx="114457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u="sng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Year 7 Aspire - Science</a:t>
            </a:r>
          </a:p>
        </p:txBody>
      </p:sp>
      <p:pic>
        <p:nvPicPr>
          <p:cNvPr id="7170" name="Picture 2" descr="Whitmore High Science (@WhitmoreHighSci) / X">
            <a:extLst>
              <a:ext uri="{FF2B5EF4-FFF2-40B4-BE49-F238E27FC236}">
                <a16:creationId xmlns:a16="http://schemas.microsoft.com/office/drawing/2014/main" id="{A0EE9491-4D24-45F1-B403-37823B181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614" y="1445161"/>
            <a:ext cx="4851944" cy="485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284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17084" y="1601152"/>
            <a:ext cx="7121788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</a:rPr>
              <a:t>During this term, we aim to develop pupils skills in applying concepts in different scenarios, explaining their ideas and research.</a:t>
            </a:r>
          </a:p>
          <a:p>
            <a:endParaRPr lang="en-GB" sz="2800" dirty="0">
              <a:solidFill>
                <a:srgbClr val="002060"/>
              </a:solidFill>
            </a:endParaRPr>
          </a:p>
          <a:p>
            <a:r>
              <a:rPr lang="en-GB" sz="2800" dirty="0">
                <a:solidFill>
                  <a:srgbClr val="002060"/>
                </a:solidFill>
              </a:rPr>
              <a:t>Cells and living things will provide the context to demonstrate understanding of what makes plants different from animals.</a:t>
            </a:r>
          </a:p>
          <a:p>
            <a:endParaRPr lang="en-GB" sz="2800" dirty="0">
              <a:solidFill>
                <a:srgbClr val="002060"/>
              </a:solidFill>
            </a:endParaRPr>
          </a:p>
          <a:p>
            <a:r>
              <a:rPr lang="en-GB" sz="2800" dirty="0">
                <a:solidFill>
                  <a:srgbClr val="002060"/>
                </a:solidFill>
              </a:rPr>
              <a:t>Pupils will learn some advanced cell biology and use this to determine whether an organism is a plant, an animal… or both?!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7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D47243D-F71F-4F76-BC36-8B3C7DFFB204}"/>
              </a:ext>
            </a:extLst>
          </p:cNvPr>
          <p:cNvSpPr txBox="1">
            <a:spLocks/>
          </p:cNvSpPr>
          <p:nvPr/>
        </p:nvSpPr>
        <p:spPr>
          <a:xfrm>
            <a:off x="252247" y="138638"/>
            <a:ext cx="114457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u="sng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Year 7 Aspire - Science</a:t>
            </a:r>
          </a:p>
        </p:txBody>
      </p:sp>
      <p:pic>
        <p:nvPicPr>
          <p:cNvPr id="8" name="Picture 2" descr="Stay Out of the Basement | Goosebumps Wiki | Fandom">
            <a:extLst>
              <a:ext uri="{FF2B5EF4-FFF2-40B4-BE49-F238E27FC236}">
                <a16:creationId xmlns:a16="http://schemas.microsoft.com/office/drawing/2014/main" id="{60CD6673-E0B9-4891-8854-9B8949878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459" y="1601152"/>
            <a:ext cx="3436651" cy="499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412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00616" y="2644170"/>
            <a:ext cx="61798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002060"/>
                </a:solidFill>
                <a:ea typeface="Adobe Gothic Std B" panose="020B0800000000000000" pitchFamily="34" charset="-128"/>
              </a:rPr>
              <a:t>You will be provided with a copy of the Aspire timetable, please take time to familiarise yourself with it. </a:t>
            </a:r>
            <a:endParaRPr lang="en-GB" sz="2800" dirty="0">
              <a:solidFill>
                <a:srgbClr val="FF000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2B2ACBD-A56A-4BEC-8496-D4354ED78396}"/>
              </a:ext>
            </a:extLst>
          </p:cNvPr>
          <p:cNvSpPr txBox="1">
            <a:spLocks/>
          </p:cNvSpPr>
          <p:nvPr/>
        </p:nvSpPr>
        <p:spPr>
          <a:xfrm>
            <a:off x="252247" y="138638"/>
            <a:ext cx="114457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u="sng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Aspire Timetable 2023/24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F1CC72-1910-494D-81E9-7DD563FFB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634" y="1142307"/>
            <a:ext cx="5073625" cy="557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47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049" y="0"/>
            <a:ext cx="11373213" cy="1325563"/>
          </a:xfrm>
        </p:spPr>
        <p:txBody>
          <a:bodyPr/>
          <a:lstStyle/>
          <a:p>
            <a:pPr algn="ctr"/>
            <a:r>
              <a:rPr lang="en-GB" u="sng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Aspire: Parents and Guardians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38DD50-C49E-4C14-BA4A-3509A319DE67}"/>
              </a:ext>
            </a:extLst>
          </p:cNvPr>
          <p:cNvSpPr txBox="1"/>
          <p:nvPr/>
        </p:nvSpPr>
        <p:spPr>
          <a:xfrm>
            <a:off x="741160" y="1791697"/>
            <a:ext cx="525109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002060"/>
                </a:solidFill>
                <a:ea typeface="Adobe Gothic Std B" panose="020B0800000000000000" pitchFamily="34" charset="-128"/>
              </a:rPr>
              <a:t>Support</a:t>
            </a:r>
          </a:p>
          <a:p>
            <a:pPr algn="ctr"/>
            <a:endParaRPr lang="en-GB" sz="44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4400" dirty="0">
                <a:solidFill>
                  <a:srgbClr val="002060"/>
                </a:solidFill>
                <a:ea typeface="Adobe Gothic Std B" panose="020B0800000000000000" pitchFamily="34" charset="-128"/>
              </a:rPr>
              <a:t> Encourage</a:t>
            </a:r>
          </a:p>
          <a:p>
            <a:pPr algn="ctr"/>
            <a:endParaRPr lang="en-GB" sz="44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4400" dirty="0">
                <a:solidFill>
                  <a:srgbClr val="002060"/>
                </a:solidFill>
                <a:ea typeface="Adobe Gothic Std B" panose="020B0800000000000000" pitchFamily="34" charset="-128"/>
              </a:rPr>
              <a:t>Keep up to date:</a:t>
            </a:r>
          </a:p>
          <a:p>
            <a:pPr algn="ctr"/>
            <a:r>
              <a:rPr lang="en-GB" sz="4400" dirty="0">
                <a:solidFill>
                  <a:srgbClr val="002060"/>
                </a:solidFill>
                <a:ea typeface="Adobe Gothic Std B" panose="020B0800000000000000" pitchFamily="34" charset="-128"/>
              </a:rPr>
              <a:t>@</a:t>
            </a:r>
            <a:r>
              <a:rPr lang="en-GB" sz="4400" dirty="0" err="1">
                <a:solidFill>
                  <a:srgbClr val="002060"/>
                </a:solidFill>
                <a:ea typeface="Adobe Gothic Std B" panose="020B0800000000000000" pitchFamily="34" charset="-128"/>
              </a:rPr>
              <a:t>whs_aspire</a:t>
            </a:r>
            <a:endParaRPr lang="en-GB" sz="44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4400" dirty="0">
                <a:solidFill>
                  <a:srgbClr val="002060"/>
                </a:solidFill>
                <a:ea typeface="Adobe Gothic Std B" panose="020B0800000000000000" pitchFamily="34" charset="-128"/>
              </a:rPr>
              <a:t> </a:t>
            </a:r>
          </a:p>
          <a:p>
            <a:pPr algn="ctr"/>
            <a:endParaRPr lang="en-GB" sz="44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9E95E6-ABC5-4854-B7C6-7D960C2742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82" t="18929" r="37990" b="46376"/>
          <a:stretch/>
        </p:blipFill>
        <p:spPr>
          <a:xfrm>
            <a:off x="5583087" y="1702634"/>
            <a:ext cx="6608913" cy="417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5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497" y="172924"/>
            <a:ext cx="11687503" cy="1325563"/>
          </a:xfrm>
        </p:spPr>
        <p:txBody>
          <a:bodyPr/>
          <a:lstStyle/>
          <a:p>
            <a:pPr algn="ctr"/>
            <a:r>
              <a:rPr lang="en-GB" u="sng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Aspire expectations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09537" y="2739750"/>
            <a:ext cx="5707308" cy="18657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Pupils must have high expectations of themselves at all times</a:t>
            </a:r>
          </a:p>
          <a:p>
            <a:pPr algn="ctr"/>
            <a:endParaRPr lang="en-GB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endParaRPr lang="en-GB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44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endParaRPr lang="en-GB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endParaRPr lang="en-GB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FD4120-4831-46F8-AA14-19AF8C1F239E}"/>
              </a:ext>
            </a:extLst>
          </p:cNvPr>
          <p:cNvSpPr/>
          <p:nvPr/>
        </p:nvSpPr>
        <p:spPr>
          <a:xfrm>
            <a:off x="7697349" y="2749388"/>
            <a:ext cx="3659115" cy="5359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Attendance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01443F-F632-48D3-B736-65C15DE9A791}"/>
              </a:ext>
            </a:extLst>
          </p:cNvPr>
          <p:cNvSpPr/>
          <p:nvPr/>
        </p:nvSpPr>
        <p:spPr>
          <a:xfrm>
            <a:off x="7697349" y="4257039"/>
            <a:ext cx="3659115" cy="5359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Behaviour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14B0ED-72AE-4863-A3F6-F6E5CD2C198C}"/>
              </a:ext>
            </a:extLst>
          </p:cNvPr>
          <p:cNvSpPr/>
          <p:nvPr/>
        </p:nvSpPr>
        <p:spPr>
          <a:xfrm>
            <a:off x="7697349" y="1998243"/>
            <a:ext cx="3659115" cy="535912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Academic Performance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5A6242-7894-49D1-B3A6-7F06C267BF92}"/>
              </a:ext>
            </a:extLst>
          </p:cNvPr>
          <p:cNvSpPr/>
          <p:nvPr/>
        </p:nvSpPr>
        <p:spPr>
          <a:xfrm>
            <a:off x="7697349" y="3500533"/>
            <a:ext cx="3659115" cy="5359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Punctuality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9A4143-90D9-4B8A-B843-C1C23042BD50}"/>
              </a:ext>
            </a:extLst>
          </p:cNvPr>
          <p:cNvSpPr/>
          <p:nvPr/>
        </p:nvSpPr>
        <p:spPr>
          <a:xfrm>
            <a:off x="7697349" y="5846799"/>
            <a:ext cx="3659115" cy="5359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Uniform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FAF135-C6F1-402C-A10C-30C7A9AC611B}"/>
              </a:ext>
            </a:extLst>
          </p:cNvPr>
          <p:cNvSpPr/>
          <p:nvPr/>
        </p:nvSpPr>
        <p:spPr>
          <a:xfrm>
            <a:off x="7697349" y="5049450"/>
            <a:ext cx="3659115" cy="5359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Effort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23BC8A51-DA7E-4379-B59B-07B14744348B}"/>
              </a:ext>
            </a:extLst>
          </p:cNvPr>
          <p:cNvSpPr/>
          <p:nvPr/>
        </p:nvSpPr>
        <p:spPr>
          <a:xfrm>
            <a:off x="6616845" y="1827974"/>
            <a:ext cx="538761" cy="4725006"/>
          </a:xfrm>
          <a:prstGeom prst="rightBrace">
            <a:avLst>
              <a:gd name="adj1" fmla="val 75637"/>
              <a:gd name="adj2" fmla="val 50000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94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049" y="9147"/>
            <a:ext cx="11373213" cy="1325563"/>
          </a:xfrm>
        </p:spPr>
        <p:txBody>
          <a:bodyPr/>
          <a:lstStyle/>
          <a:p>
            <a:pPr algn="ctr"/>
            <a:r>
              <a:rPr lang="en-GB" u="sng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What happens if pupils do not meet expectations of Aspire?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38DD50-C49E-4C14-BA4A-3509A319DE67}"/>
              </a:ext>
            </a:extLst>
          </p:cNvPr>
          <p:cNvSpPr txBox="1"/>
          <p:nvPr/>
        </p:nvSpPr>
        <p:spPr>
          <a:xfrm>
            <a:off x="504497" y="1707792"/>
            <a:ext cx="76058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ea typeface="Adobe Gothic Std B" panose="020B0800000000000000" pitchFamily="34" charset="-128"/>
              </a:rPr>
              <a:t>Accepting an invitation to the Aspire programme is </a:t>
            </a:r>
            <a:r>
              <a:rPr lang="en-GB" sz="2400" dirty="0">
                <a:solidFill>
                  <a:srgbClr val="FF0000"/>
                </a:solidFill>
                <a:ea typeface="Adobe Gothic Std B" panose="020B0800000000000000" pitchFamily="34" charset="-128"/>
              </a:rPr>
              <a:t>not compulsory</a:t>
            </a:r>
            <a:r>
              <a:rPr lang="en-GB" sz="2400" dirty="0">
                <a:solidFill>
                  <a:srgbClr val="002060"/>
                </a:solidFill>
                <a:ea typeface="Adobe Gothic Std B" panose="020B0800000000000000" pitchFamily="34" charset="-128"/>
              </a:rPr>
              <a:t>.</a:t>
            </a:r>
          </a:p>
          <a:p>
            <a:pPr algn="ctr"/>
            <a:endParaRPr lang="en-GB" sz="24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2400" dirty="0">
                <a:solidFill>
                  <a:srgbClr val="002060"/>
                </a:solidFill>
                <a:ea typeface="Adobe Gothic Std B" panose="020B0800000000000000" pitchFamily="34" charset="-128"/>
              </a:rPr>
              <a:t>An acceptance of the invitation means a </a:t>
            </a:r>
            <a:r>
              <a:rPr lang="en-GB" sz="2400" dirty="0">
                <a:solidFill>
                  <a:srgbClr val="FF0000"/>
                </a:solidFill>
                <a:ea typeface="Adobe Gothic Std B" panose="020B0800000000000000" pitchFamily="34" charset="-128"/>
              </a:rPr>
              <a:t>commitment</a:t>
            </a:r>
            <a:r>
              <a:rPr lang="en-GB" sz="2400" dirty="0">
                <a:solidFill>
                  <a:srgbClr val="002060"/>
                </a:solidFill>
                <a:ea typeface="Adobe Gothic Std B" panose="020B0800000000000000" pitchFamily="34" charset="-128"/>
              </a:rPr>
              <a:t> to being part of the Aspire group and benefitting from it.</a:t>
            </a:r>
          </a:p>
          <a:p>
            <a:pPr algn="ctr"/>
            <a:endParaRPr lang="en-GB" sz="24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2400" dirty="0">
                <a:solidFill>
                  <a:srgbClr val="002060"/>
                </a:solidFill>
                <a:ea typeface="Adobe Gothic Std B" panose="020B0800000000000000" pitchFamily="34" charset="-128"/>
              </a:rPr>
              <a:t>We have set </a:t>
            </a:r>
            <a:r>
              <a:rPr lang="en-GB" sz="2400" dirty="0">
                <a:solidFill>
                  <a:srgbClr val="FF0000"/>
                </a:solidFill>
                <a:ea typeface="Adobe Gothic Std B" panose="020B0800000000000000" pitchFamily="34" charset="-128"/>
              </a:rPr>
              <a:t>high expectations </a:t>
            </a:r>
            <a:r>
              <a:rPr lang="en-GB" sz="2400" dirty="0">
                <a:solidFill>
                  <a:srgbClr val="002060"/>
                </a:solidFill>
                <a:ea typeface="Adobe Gothic Std B" panose="020B0800000000000000" pitchFamily="34" charset="-128"/>
              </a:rPr>
              <a:t>and if they are not maintained, we will support pupils to help them.</a:t>
            </a:r>
          </a:p>
          <a:p>
            <a:pPr algn="ctr"/>
            <a:endParaRPr lang="en-GB" sz="24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2400" dirty="0">
                <a:solidFill>
                  <a:srgbClr val="002060"/>
                </a:solidFill>
                <a:ea typeface="Adobe Gothic Std B" panose="020B0800000000000000" pitchFamily="34" charset="-128"/>
              </a:rPr>
              <a:t>However, consistently falling below the standards set will lead to </a:t>
            </a:r>
            <a:r>
              <a:rPr lang="en-GB" sz="2400" dirty="0">
                <a:solidFill>
                  <a:srgbClr val="FF0000"/>
                </a:solidFill>
                <a:ea typeface="Adobe Gothic Std B" panose="020B0800000000000000" pitchFamily="34" charset="-128"/>
              </a:rPr>
              <a:t>other pupils </a:t>
            </a:r>
            <a:r>
              <a:rPr lang="en-GB" sz="2400" dirty="0">
                <a:solidFill>
                  <a:srgbClr val="002060"/>
                </a:solidFill>
                <a:ea typeface="Adobe Gothic Std B" panose="020B0800000000000000" pitchFamily="34" charset="-128"/>
              </a:rPr>
              <a:t>being given the opportunity to be part of Aspire in their place.</a:t>
            </a:r>
          </a:p>
        </p:txBody>
      </p:sp>
      <p:pic>
        <p:nvPicPr>
          <p:cNvPr id="9218" name="Picture 2" descr="https://www.barryanddistrictnews.co.uk/resources/images/12581164/?type=responsive-gallery-fullscreen">
            <a:extLst>
              <a:ext uri="{FF2B5EF4-FFF2-40B4-BE49-F238E27FC236}">
                <a16:creationId xmlns:a16="http://schemas.microsoft.com/office/drawing/2014/main" id="{C1DA553B-845B-4EBD-B8EC-CEA12A1CB5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45"/>
          <a:stretch/>
        </p:blipFill>
        <p:spPr bwMode="auto">
          <a:xfrm>
            <a:off x="8239760" y="1455842"/>
            <a:ext cx="3783054" cy="514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25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809434" y="1690688"/>
            <a:ext cx="11025076" cy="1210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3200" dirty="0">
              <a:latin typeface="Berlin Sans FB Demi" panose="020E0802020502020306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93682" y="2900830"/>
            <a:ext cx="11256580" cy="564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3200" dirty="0">
              <a:latin typeface="Berlin Sans FB Demi" panose="020E0802020502020306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62606" y="5447764"/>
            <a:ext cx="11256580" cy="564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4000" dirty="0">
              <a:latin typeface="Berlin Sans FB Demi" panose="020E0802020502020306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838200" y="12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u="sng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Aspire: What happens next?</a:t>
            </a:r>
            <a:endParaRPr lang="en-GB" sz="3600" u="sng" dirty="0">
              <a:solidFill>
                <a:srgbClr val="00206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126C6E-7D99-433A-B5FC-5067BAD5C216}"/>
              </a:ext>
            </a:extLst>
          </p:cNvPr>
          <p:cNvSpPr/>
          <p:nvPr/>
        </p:nvSpPr>
        <p:spPr>
          <a:xfrm>
            <a:off x="536234" y="874601"/>
            <a:ext cx="11140828" cy="58531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2060"/>
                </a:solidFill>
                <a:ea typeface="Adobe Gothic Std B" panose="020B0800000000000000" pitchFamily="34" charset="-128"/>
              </a:rPr>
              <a:t>If you would like to take advantage of this opportunity for your child, please respond via the Google form (links are below) by </a:t>
            </a:r>
            <a:r>
              <a:rPr lang="en-GB" sz="2000" dirty="0">
                <a:solidFill>
                  <a:srgbClr val="FF0000"/>
                </a:solidFill>
                <a:ea typeface="Adobe Gothic Std B" panose="020B0800000000000000" pitchFamily="34" charset="-128"/>
              </a:rPr>
              <a:t>3.00pm Thursday 5</a:t>
            </a:r>
            <a:r>
              <a:rPr lang="en-GB" sz="2000" baseline="30000" dirty="0">
                <a:solidFill>
                  <a:srgbClr val="FF0000"/>
                </a:solidFill>
                <a:ea typeface="Adobe Gothic Std B" panose="020B0800000000000000" pitchFamily="34" charset="-128"/>
              </a:rPr>
              <a:t>th</a:t>
            </a:r>
            <a:r>
              <a:rPr lang="en-GB" sz="2000" dirty="0">
                <a:solidFill>
                  <a:srgbClr val="FF0000"/>
                </a:solidFill>
                <a:ea typeface="Adobe Gothic Std B" panose="020B0800000000000000" pitchFamily="34" charset="-128"/>
              </a:rPr>
              <a:t> October </a:t>
            </a:r>
            <a:r>
              <a:rPr lang="en-GB" sz="2000" dirty="0">
                <a:solidFill>
                  <a:srgbClr val="002060"/>
                </a:solidFill>
                <a:ea typeface="Adobe Gothic Std B" panose="020B0800000000000000" pitchFamily="34" charset="-128"/>
              </a:rPr>
              <a:t>at the very latest.  </a:t>
            </a:r>
          </a:p>
          <a:p>
            <a:pPr algn="ctr"/>
            <a:endParaRPr lang="en-GB" sz="2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2000" dirty="0">
                <a:solidFill>
                  <a:srgbClr val="002060"/>
                </a:solidFill>
                <a:ea typeface="Adobe Gothic Std B" panose="020B0800000000000000" pitchFamily="34" charset="-128"/>
              </a:rPr>
              <a:t>Please ensure you complete the correct form(s) and you have an invitation for maths </a:t>
            </a:r>
            <a:r>
              <a:rPr lang="en-GB" sz="2000" dirty="0">
                <a:solidFill>
                  <a:srgbClr val="FF0000"/>
                </a:solidFill>
                <a:ea typeface="Adobe Gothic Std B" panose="020B0800000000000000" pitchFamily="34" charset="-128"/>
              </a:rPr>
              <a:t>and</a:t>
            </a:r>
            <a:r>
              <a:rPr lang="en-GB" sz="2000" dirty="0">
                <a:solidFill>
                  <a:srgbClr val="002060"/>
                </a:solidFill>
                <a:ea typeface="Adobe Gothic Std B" panose="020B0800000000000000" pitchFamily="34" charset="-128"/>
              </a:rPr>
              <a:t> science, complete forms for </a:t>
            </a:r>
            <a:r>
              <a:rPr lang="en-GB" sz="2000" dirty="0">
                <a:solidFill>
                  <a:srgbClr val="FF0000"/>
                </a:solidFill>
                <a:ea typeface="Adobe Gothic Std B" panose="020B0800000000000000" pitchFamily="34" charset="-128"/>
              </a:rPr>
              <a:t>BOTH</a:t>
            </a:r>
            <a:r>
              <a:rPr lang="en-GB" sz="2000" dirty="0">
                <a:solidFill>
                  <a:srgbClr val="002060"/>
                </a:solidFill>
                <a:ea typeface="Adobe Gothic Std B" panose="020B0800000000000000" pitchFamily="34" charset="-128"/>
              </a:rPr>
              <a:t>:</a:t>
            </a:r>
          </a:p>
          <a:p>
            <a:pPr algn="ctr"/>
            <a:endParaRPr lang="en-GB" sz="2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2000" dirty="0">
                <a:solidFill>
                  <a:srgbClr val="002060"/>
                </a:solidFill>
                <a:ea typeface="Adobe Gothic Std B" panose="020B0800000000000000" pitchFamily="34" charset="-128"/>
              </a:rPr>
              <a:t>Year 7 Maths Group 1:</a:t>
            </a:r>
          </a:p>
          <a:p>
            <a:pPr algn="ctr"/>
            <a:r>
              <a:rPr lang="en-GB" sz="2000" dirty="0">
                <a:hlinkClick r:id="rId4"/>
              </a:rPr>
              <a:t>Year 7 Aspire Maths Group 1 Invitation 2023/24 - Google Forms</a:t>
            </a:r>
            <a:endParaRPr lang="en-GB" sz="2000" dirty="0"/>
          </a:p>
          <a:p>
            <a:pPr algn="ctr"/>
            <a:endParaRPr lang="en-GB" sz="2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2000" dirty="0">
                <a:solidFill>
                  <a:srgbClr val="002060"/>
                </a:solidFill>
                <a:ea typeface="Adobe Gothic Std B" panose="020B0800000000000000" pitchFamily="34" charset="-128"/>
              </a:rPr>
              <a:t>Year 7 Maths Group 2:</a:t>
            </a:r>
          </a:p>
          <a:p>
            <a:pPr algn="ctr"/>
            <a:r>
              <a:rPr lang="en-GB" sz="2000" dirty="0">
                <a:hlinkClick r:id="rId5"/>
              </a:rPr>
              <a:t>Year 7 Aspire Maths Group 2 Invitation 2023/24 - Google Forms</a:t>
            </a:r>
            <a:endParaRPr lang="en-GB" sz="2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endParaRPr lang="en-GB" sz="2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2000" dirty="0">
                <a:solidFill>
                  <a:srgbClr val="002060"/>
                </a:solidFill>
                <a:ea typeface="Adobe Gothic Std B" panose="020B0800000000000000" pitchFamily="34" charset="-128"/>
              </a:rPr>
              <a:t>Science:</a:t>
            </a:r>
          </a:p>
          <a:p>
            <a:pPr algn="ctr"/>
            <a:r>
              <a:rPr lang="en-GB" sz="2000" dirty="0">
                <a:hlinkClick r:id="rId6"/>
              </a:rPr>
              <a:t>Year 7 Aspire Science Invitation 2023/24 - Google Forms</a:t>
            </a:r>
            <a:endParaRPr lang="en-GB" sz="2000" dirty="0"/>
          </a:p>
          <a:p>
            <a:pPr algn="ctr"/>
            <a:endParaRPr lang="en-GB" sz="2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2000" dirty="0">
                <a:solidFill>
                  <a:srgbClr val="002060"/>
                </a:solidFill>
                <a:ea typeface="Adobe Gothic Std B" panose="020B0800000000000000" pitchFamily="34" charset="-128"/>
              </a:rPr>
              <a:t>Responses after this time means a place in Aspire </a:t>
            </a:r>
            <a:r>
              <a:rPr lang="en-GB" sz="2000" dirty="0">
                <a:solidFill>
                  <a:srgbClr val="FF0000"/>
                </a:solidFill>
                <a:ea typeface="Adobe Gothic Std B" panose="020B0800000000000000" pitchFamily="34" charset="-128"/>
              </a:rPr>
              <a:t>cannot be guaranteed</a:t>
            </a:r>
            <a:r>
              <a:rPr lang="en-GB" sz="2000" dirty="0">
                <a:solidFill>
                  <a:srgbClr val="002060"/>
                </a:solidFill>
                <a:ea typeface="Adobe Gothic Std B" panose="020B0800000000000000" pitchFamily="34" charset="-128"/>
              </a:rPr>
              <a:t>.</a:t>
            </a:r>
          </a:p>
          <a:p>
            <a:pPr algn="ctr"/>
            <a:r>
              <a:rPr lang="en-GB" sz="2000" dirty="0">
                <a:solidFill>
                  <a:srgbClr val="002060"/>
                </a:solidFill>
                <a:ea typeface="Adobe Gothic Std B" panose="020B0800000000000000" pitchFamily="34" charset="-128"/>
              </a:rPr>
              <a:t>If you have issues with accessing this link, copy and paste it into your browser or respond via email to </a:t>
            </a:r>
            <a:r>
              <a:rPr lang="en-GB" sz="2000" dirty="0">
                <a:solidFill>
                  <a:srgbClr val="FF0000"/>
                </a:solidFill>
                <a:ea typeface="Adobe Gothic Std B" panose="020B0800000000000000" pitchFamily="34" charset="-128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huttonm6@hwbcymru.net</a:t>
            </a:r>
            <a:r>
              <a:rPr lang="en-GB" sz="2000" dirty="0">
                <a:solidFill>
                  <a:srgbClr val="FF0000"/>
                </a:solidFill>
                <a:ea typeface="Adobe Gothic Std B" panose="020B0800000000000000" pitchFamily="34" charset="-128"/>
              </a:rPr>
              <a:t> </a:t>
            </a:r>
            <a:r>
              <a:rPr lang="en-GB" sz="2000" dirty="0">
                <a:solidFill>
                  <a:srgbClr val="002060"/>
                </a:solidFill>
                <a:ea typeface="Adobe Gothic Std B" panose="020B0800000000000000" pitchFamily="34" charset="-128"/>
              </a:rPr>
              <a:t>with the subject as: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  <a:ea typeface="Adobe Gothic Std B" panose="020B0800000000000000" pitchFamily="34" charset="-128"/>
              </a:rPr>
              <a:t>Child’s name – Accept/ Decline </a:t>
            </a:r>
            <a:r>
              <a:rPr lang="en-GB" sz="2000" dirty="0" err="1">
                <a:solidFill>
                  <a:srgbClr val="FF0000"/>
                </a:solidFill>
                <a:ea typeface="Adobe Gothic Std B" panose="020B0800000000000000" pitchFamily="34" charset="-128"/>
              </a:rPr>
              <a:t>ie</a:t>
            </a:r>
            <a:r>
              <a:rPr lang="en-GB" sz="2000" dirty="0">
                <a:solidFill>
                  <a:srgbClr val="FF0000"/>
                </a:solidFill>
                <a:ea typeface="Adobe Gothic Std B" panose="020B0800000000000000" pitchFamily="34" charset="-128"/>
              </a:rPr>
              <a:t> Mark Hutton - Accept</a:t>
            </a:r>
          </a:p>
        </p:txBody>
      </p:sp>
    </p:spTree>
    <p:extLst>
      <p:ext uri="{BB962C8B-B14F-4D97-AF65-F5344CB8AC3E}">
        <p14:creationId xmlns:p14="http://schemas.microsoft.com/office/powerpoint/2010/main" val="155352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43"/>
            <a:ext cx="10515600" cy="1325563"/>
          </a:xfrm>
        </p:spPr>
        <p:txBody>
          <a:bodyPr/>
          <a:lstStyle/>
          <a:p>
            <a:pPr algn="ctr"/>
            <a:r>
              <a:rPr lang="en-GB" b="1" u="sng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History of Aspire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97" y="1003669"/>
            <a:ext cx="11687503" cy="5110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000" dirty="0">
                <a:solidFill>
                  <a:srgbClr val="002060"/>
                </a:solidFill>
                <a:ea typeface="Adobe Gothic Std B" panose="020B0800000000000000" pitchFamily="34" charset="-128"/>
              </a:rPr>
              <a:t>The Aspire programme was launched in </a:t>
            </a:r>
            <a:r>
              <a:rPr lang="en-GB" sz="3000" dirty="0">
                <a:solidFill>
                  <a:srgbClr val="FF0000"/>
                </a:solidFill>
                <a:ea typeface="Adobe Gothic Std B" panose="020B0800000000000000" pitchFamily="34" charset="-128"/>
              </a:rPr>
              <a:t>Autumn 2021</a:t>
            </a:r>
            <a:r>
              <a:rPr lang="en-GB" sz="3000" dirty="0">
                <a:solidFill>
                  <a:srgbClr val="002060"/>
                </a:solidFill>
                <a:ea typeface="Adobe Gothic Std B" panose="020B0800000000000000" pitchFamily="34" charset="-128"/>
              </a:rPr>
              <a:t>.</a:t>
            </a:r>
          </a:p>
          <a:p>
            <a:pPr marL="0" indent="0" algn="ctr">
              <a:buNone/>
            </a:pPr>
            <a:endParaRPr lang="en-GB" sz="3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0" indent="0" algn="ctr">
              <a:buNone/>
            </a:pPr>
            <a:r>
              <a:rPr lang="en-GB" sz="3000" dirty="0">
                <a:solidFill>
                  <a:srgbClr val="002060"/>
                </a:solidFill>
                <a:ea typeface="Adobe Gothic Std B" panose="020B0800000000000000" pitchFamily="34" charset="-128"/>
              </a:rPr>
              <a:t>Over </a:t>
            </a:r>
            <a:r>
              <a:rPr lang="en-GB" sz="3000" dirty="0">
                <a:solidFill>
                  <a:srgbClr val="FF0000"/>
                </a:solidFill>
                <a:ea typeface="Adobe Gothic Std B" panose="020B0800000000000000" pitchFamily="34" charset="-128"/>
              </a:rPr>
              <a:t>100</a:t>
            </a:r>
            <a:r>
              <a:rPr lang="en-GB" sz="3000" dirty="0">
                <a:solidFill>
                  <a:srgbClr val="002060"/>
                </a:solidFill>
                <a:ea typeface="Adobe Gothic Std B" panose="020B0800000000000000" pitchFamily="34" charset="-128"/>
              </a:rPr>
              <a:t> pupils from Key Stage 3 participated in 2021/22 and this grew to over </a:t>
            </a:r>
            <a:r>
              <a:rPr lang="en-GB" sz="3000" dirty="0">
                <a:solidFill>
                  <a:srgbClr val="FF0000"/>
                </a:solidFill>
                <a:ea typeface="Adobe Gothic Std B" panose="020B0800000000000000" pitchFamily="34" charset="-128"/>
              </a:rPr>
              <a:t>150 pupils </a:t>
            </a:r>
            <a:r>
              <a:rPr lang="en-GB" sz="3000" dirty="0">
                <a:solidFill>
                  <a:srgbClr val="002060"/>
                </a:solidFill>
                <a:ea typeface="Adobe Gothic Std B" panose="020B0800000000000000" pitchFamily="34" charset="-128"/>
              </a:rPr>
              <a:t>during 2022/23.</a:t>
            </a:r>
            <a:endParaRPr lang="en-GB" sz="26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0" indent="0" algn="ctr">
              <a:buNone/>
            </a:pPr>
            <a:endParaRPr lang="en-GB" sz="3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endParaRPr lang="en-GB" sz="3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0" indent="0" algn="ctr">
              <a:buNone/>
            </a:pPr>
            <a:endParaRPr lang="en-GB" sz="3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0" indent="0" algn="ctr">
              <a:buNone/>
            </a:pPr>
            <a:endParaRPr lang="en-GB" sz="3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>
              <a:buBlip>
                <a:blip r:embed="rId3"/>
              </a:buBlip>
            </a:pPr>
            <a:endParaRPr lang="en-GB" sz="3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4" descr="https://pbs.twimg.com/profile_banners/1447894165690490885/1634040313/1080x360">
            <a:extLst>
              <a:ext uri="{FF2B5EF4-FFF2-40B4-BE49-F238E27FC236}">
                <a16:creationId xmlns:a16="http://schemas.microsoft.com/office/drawing/2014/main" id="{C97C6F29-A183-451B-89F6-B7919B3B7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88" y="2997763"/>
            <a:ext cx="10039154" cy="334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305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809434" y="1690688"/>
            <a:ext cx="11025076" cy="1210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3200" dirty="0">
              <a:latin typeface="Berlin Sans FB Demi" panose="020E0802020502020306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93682" y="2900830"/>
            <a:ext cx="11256580" cy="564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3200" dirty="0">
              <a:latin typeface="Berlin Sans FB Demi" panose="020E0802020502020306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62606" y="5447764"/>
            <a:ext cx="11256580" cy="564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4000" dirty="0">
              <a:latin typeface="Berlin Sans FB Demi" panose="020E0802020502020306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838200" y="12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u="sng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Aspire: What happens next?</a:t>
            </a:r>
            <a:endParaRPr lang="en-GB" sz="3600" u="sng" dirty="0">
              <a:solidFill>
                <a:srgbClr val="00206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126C6E-7D99-433A-B5FC-5067BAD5C216}"/>
              </a:ext>
            </a:extLst>
          </p:cNvPr>
          <p:cNvSpPr/>
          <p:nvPr/>
        </p:nvSpPr>
        <p:spPr>
          <a:xfrm>
            <a:off x="539715" y="1501442"/>
            <a:ext cx="7603027" cy="422842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  <a:ea typeface="Adobe Gothic Std B" panose="020B0800000000000000" pitchFamily="34" charset="-128"/>
              </a:rPr>
              <a:t>Sessions will begin:</a:t>
            </a:r>
          </a:p>
          <a:p>
            <a:pPr algn="ctr"/>
            <a:endParaRPr lang="en-GB" sz="28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  <a:ea typeface="Adobe Gothic Std B" panose="020B0800000000000000" pitchFamily="34" charset="-128"/>
              </a:rPr>
              <a:t>Maths (Group 1): Tuesday 10</a:t>
            </a:r>
            <a:r>
              <a:rPr lang="en-GB" sz="2800" baseline="30000" dirty="0">
                <a:solidFill>
                  <a:srgbClr val="002060"/>
                </a:solidFill>
                <a:ea typeface="Adobe Gothic Std B" panose="020B0800000000000000" pitchFamily="34" charset="-128"/>
              </a:rPr>
              <a:t>th</a:t>
            </a:r>
            <a:r>
              <a:rPr lang="en-GB" sz="2800" dirty="0">
                <a:solidFill>
                  <a:srgbClr val="002060"/>
                </a:solidFill>
                <a:ea typeface="Adobe Gothic Std B" panose="020B0800000000000000" pitchFamily="34" charset="-128"/>
              </a:rPr>
              <a:t> October - 8.00am*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  <a:ea typeface="Adobe Gothic Std B" panose="020B0800000000000000" pitchFamily="34" charset="-128"/>
              </a:rPr>
              <a:t>Science: Wednesday 11</a:t>
            </a:r>
            <a:r>
              <a:rPr lang="en-GB" sz="2800" baseline="30000" dirty="0">
                <a:solidFill>
                  <a:srgbClr val="002060"/>
                </a:solidFill>
                <a:ea typeface="Adobe Gothic Std B" panose="020B0800000000000000" pitchFamily="34" charset="-128"/>
              </a:rPr>
              <a:t>th</a:t>
            </a:r>
            <a:r>
              <a:rPr lang="en-GB" sz="2800" dirty="0">
                <a:solidFill>
                  <a:srgbClr val="002060"/>
                </a:solidFill>
                <a:ea typeface="Adobe Gothic Std B" panose="020B0800000000000000" pitchFamily="34" charset="-128"/>
              </a:rPr>
              <a:t> October - 8.00am*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  <a:ea typeface="Adobe Gothic Std B" panose="020B0800000000000000" pitchFamily="34" charset="-128"/>
              </a:rPr>
              <a:t>Maths (Group 2): Thursday 12</a:t>
            </a:r>
            <a:r>
              <a:rPr lang="en-GB" sz="2800" baseline="30000" dirty="0">
                <a:solidFill>
                  <a:srgbClr val="002060"/>
                </a:solidFill>
                <a:ea typeface="Adobe Gothic Std B" panose="020B0800000000000000" pitchFamily="34" charset="-128"/>
              </a:rPr>
              <a:t>th</a:t>
            </a:r>
            <a:r>
              <a:rPr lang="en-GB" sz="2800" dirty="0">
                <a:solidFill>
                  <a:srgbClr val="002060"/>
                </a:solidFill>
                <a:ea typeface="Adobe Gothic Std B" panose="020B0800000000000000" pitchFamily="34" charset="-128"/>
              </a:rPr>
              <a:t> October - 8.00am*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  <a:ea typeface="Adobe Gothic Std B" panose="020B0800000000000000" pitchFamily="34" charset="-128"/>
              </a:rPr>
              <a:t> </a:t>
            </a:r>
          </a:p>
          <a:p>
            <a:pPr algn="ctr"/>
            <a:r>
              <a:rPr lang="en-GB" sz="2800" dirty="0">
                <a:solidFill>
                  <a:srgbClr val="FF0000"/>
                </a:solidFill>
                <a:ea typeface="Adobe Gothic Std B" panose="020B0800000000000000" pitchFamily="34" charset="-128"/>
              </a:rPr>
              <a:t>*Doors open at 7.45am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1DDE73-B048-420C-A558-1E6B04A525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045" y="1700944"/>
            <a:ext cx="3069858" cy="40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6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93682" y="1003669"/>
            <a:ext cx="11140828" cy="545094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  <a:ea typeface="Adobe Gothic Std B" panose="020B0800000000000000" pitchFamily="34" charset="-128"/>
              </a:rPr>
              <a:t>Any enquires about the Aspire programme should be directed to:</a:t>
            </a:r>
          </a:p>
          <a:p>
            <a:pPr algn="ctr"/>
            <a:endParaRPr lang="en-GB" sz="28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  <a:ea typeface="Adobe Gothic Std B" panose="020B0800000000000000" pitchFamily="34" charset="-128"/>
              </a:rPr>
              <a:t>General questions about the Aspire programme:</a:t>
            </a:r>
          </a:p>
          <a:p>
            <a:pPr algn="ctr"/>
            <a:r>
              <a:rPr lang="en-GB" sz="2800" dirty="0">
                <a:solidFill>
                  <a:srgbClr val="FF0000"/>
                </a:solidFill>
                <a:ea typeface="Adobe Gothic Std B" panose="020B0800000000000000" pitchFamily="34" charset="-128"/>
              </a:rPr>
              <a:t>Mark Hutton: Academic Enrichment Manager -  </a:t>
            </a:r>
            <a:r>
              <a:rPr lang="en-GB" sz="2800" dirty="0">
                <a:solidFill>
                  <a:srgbClr val="FF0000"/>
                </a:solidFill>
                <a:ea typeface="Adobe Gothic Std B" panose="020B0800000000000000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huttonm6@hwbcymru.net</a:t>
            </a:r>
            <a:endParaRPr lang="en-GB" sz="2800" dirty="0">
              <a:solidFill>
                <a:srgbClr val="FF0000"/>
              </a:solidFill>
              <a:ea typeface="Adobe Gothic Std B" panose="020B0800000000000000" pitchFamily="34" charset="-128"/>
            </a:endParaRPr>
          </a:p>
          <a:p>
            <a:pPr algn="ctr"/>
            <a:endParaRPr lang="en-GB" sz="28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  <a:ea typeface="Adobe Gothic Std B" panose="020B0800000000000000" pitchFamily="34" charset="-128"/>
              </a:rPr>
              <a:t>Questions specifically about the Aspire Maths Programme:</a:t>
            </a:r>
          </a:p>
          <a:p>
            <a:pPr algn="ctr"/>
            <a:r>
              <a:rPr lang="en-GB" sz="2800" dirty="0">
                <a:solidFill>
                  <a:srgbClr val="FF0000"/>
                </a:solidFill>
                <a:ea typeface="Adobe Gothic Std B" panose="020B0800000000000000" pitchFamily="34" charset="-128"/>
              </a:rPr>
              <a:t>Bethan Williams: Maths - </a:t>
            </a:r>
            <a:r>
              <a:rPr lang="en-GB" sz="2800" u="sng" dirty="0">
                <a:solidFill>
                  <a:srgbClr val="FF0000"/>
                </a:solidFill>
                <a:ea typeface="Adobe Gothic Std B" panose="020B0800000000000000" pitchFamily="34" charset="-128"/>
              </a:rPr>
              <a:t>williamb1216</a:t>
            </a:r>
            <a:r>
              <a:rPr lang="en-GB" sz="2800" u="sng" dirty="0">
                <a:solidFill>
                  <a:srgbClr val="FF0000"/>
                </a:solidFill>
                <a:ea typeface="Adobe Gothic Std B" panose="020B0800000000000000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@hwbcymru</a:t>
            </a:r>
            <a:r>
              <a:rPr lang="en-GB" sz="2800" dirty="0">
                <a:solidFill>
                  <a:srgbClr val="FF0000"/>
                </a:solidFill>
                <a:ea typeface="Adobe Gothic Std B" panose="020B0800000000000000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.net</a:t>
            </a:r>
            <a:endParaRPr lang="en-GB" sz="2800" dirty="0">
              <a:solidFill>
                <a:srgbClr val="FF0000"/>
              </a:solidFill>
              <a:ea typeface="Adobe Gothic Std B" panose="020B0800000000000000" pitchFamily="34" charset="-128"/>
            </a:endParaRPr>
          </a:p>
          <a:p>
            <a:pPr algn="ctr"/>
            <a:endParaRPr lang="en-GB" sz="28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  <a:ea typeface="Adobe Gothic Std B" panose="020B0800000000000000" pitchFamily="34" charset="-128"/>
              </a:rPr>
              <a:t>Questions specifically about the Aspire Science Programme:</a:t>
            </a:r>
          </a:p>
          <a:p>
            <a:pPr algn="ctr"/>
            <a:r>
              <a:rPr lang="en-GB" sz="2800" dirty="0">
                <a:solidFill>
                  <a:srgbClr val="FF0000"/>
                </a:solidFill>
                <a:ea typeface="Adobe Gothic Std B" panose="020B0800000000000000" pitchFamily="34" charset="-128"/>
              </a:rPr>
              <a:t>Dale Gamble: Head of Science </a:t>
            </a:r>
            <a:r>
              <a:rPr lang="en-GB" sz="2800" dirty="0">
                <a:solidFill>
                  <a:srgbClr val="FF0000"/>
                </a:solidFill>
                <a:ea typeface="Adobe Gothic Std B" panose="020B0800000000000000" pitchFamily="34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gambled3@hwbcymru.net</a:t>
            </a:r>
            <a:endParaRPr lang="en-GB" sz="2800" dirty="0">
              <a:solidFill>
                <a:srgbClr val="FF0000"/>
              </a:solidFill>
              <a:ea typeface="Adobe Gothic Std B" panose="020B0800000000000000" pitchFamily="34" charset="-128"/>
            </a:endParaRPr>
          </a:p>
          <a:p>
            <a:pPr algn="ctr"/>
            <a:endParaRPr lang="en-GB" sz="2800" dirty="0">
              <a:solidFill>
                <a:srgbClr val="FF000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  <a:ea typeface="Adobe Gothic Std B" panose="020B0800000000000000" pitchFamily="34" charset="-128"/>
              </a:rPr>
              <a:t>All resources letters and presentations can also be found on the school website under the Aspire tab.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809434" y="1690688"/>
            <a:ext cx="11025076" cy="1210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3200" dirty="0">
              <a:latin typeface="Berlin Sans FB Demi" panose="020E0802020502020306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93682" y="2900830"/>
            <a:ext cx="11256580" cy="564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3200" dirty="0">
              <a:latin typeface="Berlin Sans FB Demi" panose="020E0802020502020306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838200" y="12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u="sng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Year 7 Aspire Further Information</a:t>
            </a:r>
            <a:endParaRPr lang="en-GB" sz="3600" u="sng" dirty="0">
              <a:solidFill>
                <a:srgbClr val="00206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576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43"/>
            <a:ext cx="10515600" cy="1325563"/>
          </a:xfrm>
        </p:spPr>
        <p:txBody>
          <a:bodyPr/>
          <a:lstStyle/>
          <a:p>
            <a:pPr algn="ctr"/>
            <a:r>
              <a:rPr lang="en-GB" b="1" u="sng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Aspire:  A Huge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97" y="1330006"/>
            <a:ext cx="5971662" cy="5110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GB" sz="3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0" indent="0" algn="ctr">
              <a:buNone/>
            </a:pPr>
            <a:r>
              <a:rPr lang="en-GB" sz="3000" dirty="0">
                <a:solidFill>
                  <a:srgbClr val="002060"/>
                </a:solidFill>
                <a:ea typeface="Adobe Gothic Std B" panose="020B0800000000000000" pitchFamily="34" charset="-128"/>
              </a:rPr>
              <a:t>Pupil attendance and engagement</a:t>
            </a:r>
          </a:p>
          <a:p>
            <a:pPr marL="0" indent="0" algn="ctr">
              <a:buNone/>
            </a:pPr>
            <a:endParaRPr lang="en-GB" sz="3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0" indent="0" algn="ctr">
              <a:buNone/>
            </a:pPr>
            <a:r>
              <a:rPr lang="en-GB" sz="3000" dirty="0">
                <a:solidFill>
                  <a:srgbClr val="002060"/>
                </a:solidFill>
                <a:ea typeface="Adobe Gothic Std B" panose="020B0800000000000000" pitchFamily="34" charset="-128"/>
              </a:rPr>
              <a:t>Staff involvement</a:t>
            </a:r>
          </a:p>
          <a:p>
            <a:pPr marL="0" indent="0" algn="ctr">
              <a:buNone/>
            </a:pPr>
            <a:endParaRPr lang="en-GB" sz="3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0" indent="0" algn="ctr">
              <a:buNone/>
            </a:pPr>
            <a:r>
              <a:rPr lang="en-GB" sz="3000" dirty="0">
                <a:solidFill>
                  <a:srgbClr val="002060"/>
                </a:solidFill>
                <a:ea typeface="Adobe Gothic Std B" panose="020B0800000000000000" pitchFamily="34" charset="-128"/>
              </a:rPr>
              <a:t>Also </a:t>
            </a:r>
            <a:r>
              <a:rPr lang="en-GB" sz="3000" dirty="0">
                <a:solidFill>
                  <a:srgbClr val="FF0000"/>
                </a:solidFill>
                <a:ea typeface="Adobe Gothic Std B" panose="020B0800000000000000" pitchFamily="34" charset="-128"/>
              </a:rPr>
              <a:t>Estyn</a:t>
            </a:r>
            <a:r>
              <a:rPr lang="en-GB" sz="3000" dirty="0">
                <a:solidFill>
                  <a:srgbClr val="002060"/>
                </a:solidFill>
                <a:ea typeface="Adobe Gothic Std B" panose="020B0800000000000000" pitchFamily="34" charset="-128"/>
              </a:rPr>
              <a:t> were VERY impressed!</a:t>
            </a:r>
          </a:p>
          <a:p>
            <a:pPr algn="ctr"/>
            <a:endParaRPr lang="en-GB" sz="3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0" indent="0" algn="ctr">
              <a:buNone/>
            </a:pPr>
            <a:endParaRPr lang="en-GB" sz="3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0" indent="0" algn="ctr">
              <a:buNone/>
            </a:pPr>
            <a:endParaRPr lang="en-GB" sz="3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>
              <a:buBlip>
                <a:blip r:embed="rId3"/>
              </a:buBlip>
            </a:pPr>
            <a:endParaRPr lang="en-GB" sz="3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6" descr="Image">
            <a:extLst>
              <a:ext uri="{FF2B5EF4-FFF2-40B4-BE49-F238E27FC236}">
                <a16:creationId xmlns:a16="http://schemas.microsoft.com/office/drawing/2014/main" id="{F2FB40EE-66DF-43A9-A9C8-8E951CB49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339" y="1736384"/>
            <a:ext cx="5473831" cy="442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28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97" y="1766170"/>
            <a:ext cx="11687503" cy="46726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GB" b="1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0" indent="0" algn="ctr">
              <a:buNone/>
            </a:pPr>
            <a:r>
              <a:rPr lang="en-GB" b="1" dirty="0">
                <a:solidFill>
                  <a:srgbClr val="002060"/>
                </a:solidFill>
                <a:ea typeface="Adobe Gothic Std B" panose="020B0800000000000000" pitchFamily="34" charset="-128"/>
              </a:rPr>
              <a:t>"An </a:t>
            </a:r>
            <a:r>
              <a:rPr lang="en-GB" b="1" dirty="0">
                <a:solidFill>
                  <a:srgbClr val="FF0000"/>
                </a:solidFill>
                <a:ea typeface="Adobe Gothic Std B" panose="020B0800000000000000" pitchFamily="34" charset="-128"/>
              </a:rPr>
              <a:t>exemplary</a:t>
            </a:r>
            <a:r>
              <a:rPr lang="en-GB" b="1" dirty="0">
                <a:solidFill>
                  <a:srgbClr val="002060"/>
                </a:solidFill>
                <a:ea typeface="Adobe Gothic Std B" panose="020B0800000000000000" pitchFamily="34" charset="-128"/>
              </a:rPr>
              <a:t> feature of the schools work is the provision for more able and talented pupils through the ‘Aspire’ programme" </a:t>
            </a:r>
          </a:p>
          <a:p>
            <a:pPr marL="0" indent="0">
              <a:buNone/>
            </a:pPr>
            <a:endParaRPr lang="en-GB" b="1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0" indent="0" algn="ctr">
              <a:buNone/>
            </a:pPr>
            <a:r>
              <a:rPr lang="en-GB" b="1" dirty="0">
                <a:solidFill>
                  <a:srgbClr val="002060"/>
                </a:solidFill>
                <a:ea typeface="Adobe Gothic Std B" panose="020B0800000000000000" pitchFamily="34" charset="-128"/>
              </a:rPr>
              <a:t>“Aspire helps them (pupils) to develop into </a:t>
            </a:r>
            <a:r>
              <a:rPr lang="en-GB" b="1" dirty="0">
                <a:solidFill>
                  <a:srgbClr val="FF0000"/>
                </a:solidFill>
                <a:ea typeface="Adobe Gothic Std B" panose="020B0800000000000000" pitchFamily="34" charset="-128"/>
              </a:rPr>
              <a:t>ambitious, knowledgeable and inquisitive</a:t>
            </a:r>
            <a:r>
              <a:rPr lang="en-GB" b="1" dirty="0">
                <a:solidFill>
                  <a:srgbClr val="002060"/>
                </a:solidFill>
                <a:ea typeface="Adobe Gothic Std B" panose="020B0800000000000000" pitchFamily="34" charset="-128"/>
              </a:rPr>
              <a:t> young people.”</a:t>
            </a:r>
          </a:p>
          <a:p>
            <a:pPr marL="0" indent="0" algn="ctr">
              <a:buNone/>
            </a:pPr>
            <a:endParaRPr lang="en-GB" b="1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0" indent="0" algn="ctr">
              <a:buNone/>
            </a:pPr>
            <a:r>
              <a:rPr lang="en-GB" b="1" dirty="0">
                <a:solidFill>
                  <a:srgbClr val="002060"/>
                </a:solidFill>
                <a:ea typeface="Adobe Gothic Std B" panose="020B0800000000000000" pitchFamily="34" charset="-128"/>
              </a:rPr>
              <a:t>"The innovative ‘Aspire’ programme </a:t>
            </a:r>
            <a:r>
              <a:rPr lang="en-GB" b="1" dirty="0">
                <a:solidFill>
                  <a:srgbClr val="FF0000"/>
                </a:solidFill>
                <a:ea typeface="Adobe Gothic Std B" panose="020B0800000000000000" pitchFamily="34" charset="-128"/>
              </a:rPr>
              <a:t>challenges and inspires</a:t>
            </a:r>
            <a:r>
              <a:rPr lang="en-GB" b="1" dirty="0">
                <a:solidFill>
                  <a:srgbClr val="002060"/>
                </a:solidFill>
                <a:ea typeface="Adobe Gothic Std B" panose="020B0800000000000000" pitchFamily="34" charset="-128"/>
              </a:rPr>
              <a:t> more able pupils in Key Stage 3 in areas such as science, literature and economics."</a:t>
            </a:r>
            <a:endParaRPr lang="en-GB" sz="3000" b="1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endParaRPr lang="en-GB" sz="3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0" indent="0" algn="ctr">
              <a:buNone/>
            </a:pPr>
            <a:endParaRPr lang="en-GB" sz="3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0" indent="0" algn="ctr">
              <a:buNone/>
            </a:pPr>
            <a:endParaRPr lang="en-GB" sz="3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>
              <a:buBlip>
                <a:blip r:embed="rId3"/>
              </a:buBlip>
            </a:pPr>
            <a:endParaRPr lang="en-GB" sz="3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All is 'Good' at NPTC Group of Colleges">
            <a:extLst>
              <a:ext uri="{FF2B5EF4-FFF2-40B4-BE49-F238E27FC236}">
                <a16:creationId xmlns:a16="http://schemas.microsoft.com/office/drawing/2014/main" id="{AFD985EB-613A-47E6-A23B-5C1CB7F886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77" b="25140"/>
          <a:stretch/>
        </p:blipFill>
        <p:spPr bwMode="auto">
          <a:xfrm>
            <a:off x="2920934" y="6463"/>
            <a:ext cx="6350131" cy="175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116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u="sng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  <a:t>Overall aim of Aspire (Key Stage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683" y="1542395"/>
            <a:ext cx="11256579" cy="90225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3200" dirty="0">
                <a:ea typeface="Adobe Gothic Std B" panose="020B0800000000000000" pitchFamily="34" charset="-128"/>
                <a:cs typeface="Arial" panose="020B0604020202020204" pitchFamily="34" charset="0"/>
              </a:rPr>
              <a:t>“</a:t>
            </a:r>
            <a:r>
              <a:rPr lang="en-GB" sz="3200" dirty="0">
                <a:solidFill>
                  <a:srgbClr val="00206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Provide </a:t>
            </a:r>
            <a:r>
              <a:rPr lang="en-GB" sz="3200" dirty="0">
                <a:solidFill>
                  <a:srgbClr val="C0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enriched and extended </a:t>
            </a:r>
            <a:r>
              <a:rPr lang="en-GB" sz="3200" dirty="0">
                <a:solidFill>
                  <a:srgbClr val="00206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opportunities across the curriculum”</a:t>
            </a:r>
            <a:endParaRPr lang="en-GB" sz="3200" dirty="0">
              <a:ea typeface="Adobe Gothic Std B" panose="020B0800000000000000" pitchFamily="34" charset="-128"/>
              <a:cs typeface="Arial" panose="020B0604020202020204" pitchFamily="34" charset="0"/>
            </a:endParaRPr>
          </a:p>
          <a:p>
            <a:endParaRPr lang="en-GB" sz="3200" dirty="0">
              <a:ea typeface="Adobe Gothic Std B" panose="020B08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93682" y="3541650"/>
            <a:ext cx="11256580" cy="902253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  <a:t>Raising</a:t>
            </a:r>
            <a:r>
              <a:rPr lang="en-GB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  <a:t> aspirations, expectations and standards in KS3.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93682" y="5627802"/>
            <a:ext cx="11256580" cy="1035123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  <a:t>To provide a foundation of </a:t>
            </a:r>
            <a:r>
              <a:rPr lang="en-GB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  <a:t>positive attitudes to learning</a:t>
            </a:r>
            <a:br>
              <a:rPr lang="en-GB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  <a:t> that will benefit pupils in </a:t>
            </a:r>
            <a:r>
              <a:rPr lang="en-GB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  <a:t>KS4</a:t>
            </a:r>
            <a:r>
              <a:rPr lang="en-GB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  <a:t> and in further education.</a:t>
            </a:r>
          </a:p>
        </p:txBody>
      </p:sp>
      <p:sp>
        <p:nvSpPr>
          <p:cNvPr id="7" name="Down Arrow 6"/>
          <p:cNvSpPr/>
          <p:nvPr/>
        </p:nvSpPr>
        <p:spPr>
          <a:xfrm>
            <a:off x="5872653" y="4772541"/>
            <a:ext cx="898635" cy="709212"/>
          </a:xfrm>
          <a:prstGeom prst="down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>
            <a:off x="5872653" y="2503800"/>
            <a:ext cx="898635" cy="709212"/>
          </a:xfrm>
          <a:prstGeom prst="down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49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10" grpId="0" animBg="1"/>
      <p:bldP spid="7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-422787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13205" y="5266412"/>
            <a:ext cx="7168144" cy="564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* Ongoing classroom performance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195165" y="2324238"/>
            <a:ext cx="5795951" cy="564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* CATs (Cognitive Ability Tests)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-811015" y="2877570"/>
            <a:ext cx="9648152" cy="474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* English, maths &amp; science progress tests</a:t>
            </a:r>
          </a:p>
        </p:txBody>
      </p:sp>
      <p:sp>
        <p:nvSpPr>
          <p:cNvPr id="18" name="Curved Right Arrow 17"/>
          <p:cNvSpPr/>
          <p:nvPr/>
        </p:nvSpPr>
        <p:spPr>
          <a:xfrm rot="12282993" flipH="1" flipV="1">
            <a:off x="-1009736" y="-281072"/>
            <a:ext cx="2628733" cy="2961039"/>
          </a:xfrm>
          <a:prstGeom prst="curvedRightArrow">
            <a:avLst>
              <a:gd name="adj1" fmla="val 10976"/>
              <a:gd name="adj2" fmla="val 54225"/>
              <a:gd name="adj3" fmla="val 30826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A9279B9-58F8-487F-B3A5-14399A35850F}"/>
              </a:ext>
            </a:extLst>
          </p:cNvPr>
          <p:cNvSpPr txBox="1">
            <a:spLocks/>
          </p:cNvSpPr>
          <p:nvPr/>
        </p:nvSpPr>
        <p:spPr>
          <a:xfrm>
            <a:off x="979040" y="44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u="sng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Identification of Aspire Pupils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96B4769-CD93-476B-8FBA-675064CE1A75}"/>
              </a:ext>
            </a:extLst>
          </p:cNvPr>
          <p:cNvSpPr txBox="1">
            <a:spLocks/>
          </p:cNvSpPr>
          <p:nvPr/>
        </p:nvSpPr>
        <p:spPr>
          <a:xfrm>
            <a:off x="504496" y="1050737"/>
            <a:ext cx="11687501" cy="748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 variety of information utilised for Aspire selection: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A4EB484-FEB0-48AF-A886-7C73A2E04091}"/>
              </a:ext>
            </a:extLst>
          </p:cNvPr>
          <p:cNvSpPr txBox="1">
            <a:spLocks/>
          </p:cNvSpPr>
          <p:nvPr/>
        </p:nvSpPr>
        <p:spPr>
          <a:xfrm>
            <a:off x="-811015" y="3470609"/>
            <a:ext cx="9648152" cy="474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* Welsh national reading &amp; numeracy tests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5E1A35-6764-480A-AB36-8802B59B6C49}"/>
              </a:ext>
            </a:extLst>
          </p:cNvPr>
          <p:cNvSpPr txBox="1">
            <a:spLocks/>
          </p:cNvSpPr>
          <p:nvPr/>
        </p:nvSpPr>
        <p:spPr>
          <a:xfrm>
            <a:off x="-1946477" y="4073587"/>
            <a:ext cx="11687504" cy="474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* Comparative Judgement writing tests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2F2A4F0-1F91-4394-ADED-F6C6E01C7988}"/>
              </a:ext>
            </a:extLst>
          </p:cNvPr>
          <p:cNvSpPr txBox="1">
            <a:spLocks/>
          </p:cNvSpPr>
          <p:nvPr/>
        </p:nvSpPr>
        <p:spPr>
          <a:xfrm>
            <a:off x="-1946477" y="4705180"/>
            <a:ext cx="11687504" cy="474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* Accelerated Reader Star reading tests</a:t>
            </a:r>
          </a:p>
        </p:txBody>
      </p:sp>
      <p:pic>
        <p:nvPicPr>
          <p:cNvPr id="3074" name="Picture 2" descr="Whitmore High School transforms education in the Barry community | Morgan  Sindall Construction">
            <a:extLst>
              <a:ext uri="{FF2B5EF4-FFF2-40B4-BE49-F238E27FC236}">
                <a16:creationId xmlns:a16="http://schemas.microsoft.com/office/drawing/2014/main" id="{39D085FD-E579-438B-83DC-0307C7B47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692" y="1927123"/>
            <a:ext cx="4507322" cy="480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4" grpId="0"/>
      <p:bldP spid="18" grpId="0" animBg="1"/>
      <p:bldP spid="12" grpId="0"/>
      <p:bldP spid="13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2391" y="1314845"/>
            <a:ext cx="6524274" cy="540118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u="sng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Academic Benefits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FF0000"/>
              </a:solidFill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  <a:latin typeface="+mn-lt"/>
                <a:ea typeface="Adobe Gothic Std B" panose="020B0800000000000000" pitchFamily="34" charset="-128"/>
              </a:rPr>
              <a:t>Extra support and challenge </a:t>
            </a:r>
            <a:r>
              <a:rPr lang="en-GB" sz="2800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from subject specialist staff.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Sessions focussed on ensuring solid foundations are laid for </a:t>
            </a:r>
            <a:r>
              <a:rPr lang="en-GB" sz="2800" dirty="0">
                <a:solidFill>
                  <a:srgbClr val="FF0000"/>
                </a:solidFill>
                <a:latin typeface="+mn-lt"/>
                <a:ea typeface="Adobe Gothic Std B" panose="020B0800000000000000" pitchFamily="34" charset="-128"/>
              </a:rPr>
              <a:t>increased</a:t>
            </a:r>
            <a:r>
              <a:rPr lang="en-GB" sz="2800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 levels of difficulty.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  <a:latin typeface="+mn-lt"/>
                <a:ea typeface="Adobe Gothic Std B" panose="020B0800000000000000" pitchFamily="34" charset="-128"/>
              </a:rPr>
              <a:t>Extending</a:t>
            </a:r>
            <a:r>
              <a:rPr lang="en-GB" sz="2800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 curriculum content.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algn="ctr"/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algn="ctr"/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algn="ctr"/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algn="ctr"/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914400" lvl="1" indent="-457200" algn="ctr">
              <a:buFont typeface="Arial" panose="020B0604020202020204" pitchFamily="34" charset="0"/>
              <a:buChar char="•"/>
            </a:pPr>
            <a:endParaRPr lang="en-GB" sz="2800" dirty="0"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algn="ctr"/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algn="ctr"/>
            <a:endParaRPr lang="en-GB" sz="2800" dirty="0">
              <a:latin typeface="+mn-lt"/>
              <a:ea typeface="Adobe Gothic Std B" panose="020B0800000000000000" pitchFamily="34" charset="-128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E1A3F0F-0C02-494D-8254-6E32088795DC}"/>
              </a:ext>
            </a:extLst>
          </p:cNvPr>
          <p:cNvSpPr txBox="1">
            <a:spLocks/>
          </p:cNvSpPr>
          <p:nvPr/>
        </p:nvSpPr>
        <p:spPr>
          <a:xfrm>
            <a:off x="504497" y="141967"/>
            <a:ext cx="114457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u="sng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Benefits of being part of Aspire</a:t>
            </a:r>
          </a:p>
        </p:txBody>
      </p:sp>
      <p:pic>
        <p:nvPicPr>
          <p:cNvPr id="16" name="Picture 2" descr="Image">
            <a:extLst>
              <a:ext uri="{FF2B5EF4-FFF2-40B4-BE49-F238E27FC236}">
                <a16:creationId xmlns:a16="http://schemas.microsoft.com/office/drawing/2014/main" id="{8B03EF19-B1D0-4240-A126-498A0A98E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330" y="1311989"/>
            <a:ext cx="4853825" cy="541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22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4497" y="1122348"/>
            <a:ext cx="11687503" cy="27382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u="sng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Other Benefits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Visits and </a:t>
            </a:r>
            <a:r>
              <a:rPr lang="en-GB" sz="2800" dirty="0">
                <a:solidFill>
                  <a:srgbClr val="FF0000"/>
                </a:solidFill>
                <a:latin typeface="+mn-lt"/>
                <a:ea typeface="Adobe Gothic Std B" panose="020B0800000000000000" pitchFamily="34" charset="-128"/>
              </a:rPr>
              <a:t>guest speakers</a:t>
            </a:r>
          </a:p>
          <a:p>
            <a:pPr algn="ctr"/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Pupils will be able to enter the school building from </a:t>
            </a:r>
            <a:r>
              <a:rPr lang="en-GB" sz="2800" dirty="0">
                <a:solidFill>
                  <a:srgbClr val="FF0000"/>
                </a:solidFill>
                <a:latin typeface="+mn-lt"/>
                <a:ea typeface="Adobe Gothic Std B" panose="020B0800000000000000" pitchFamily="34" charset="-128"/>
              </a:rPr>
              <a:t>7.45am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FF0000"/>
              </a:solidFill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A free</a:t>
            </a:r>
            <a:r>
              <a:rPr lang="en-GB" sz="2800" dirty="0">
                <a:solidFill>
                  <a:srgbClr val="FF0000"/>
                </a:solidFill>
                <a:latin typeface="+mn-lt"/>
                <a:ea typeface="Adobe Gothic Std B" panose="020B0800000000000000" pitchFamily="34" charset="-128"/>
              </a:rPr>
              <a:t> Breakfast</a:t>
            </a:r>
            <a:r>
              <a:rPr lang="en-GB" sz="2800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 will be available until </a:t>
            </a:r>
            <a:r>
              <a:rPr lang="en-GB" sz="2800" dirty="0">
                <a:solidFill>
                  <a:srgbClr val="FF0000"/>
                </a:solidFill>
                <a:latin typeface="+mn-lt"/>
                <a:ea typeface="Adobe Gothic Std B" panose="020B0800000000000000" pitchFamily="34" charset="-128"/>
              </a:rPr>
              <a:t>7.55am</a:t>
            </a:r>
            <a:r>
              <a:rPr lang="en-GB" sz="2800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.*</a:t>
            </a:r>
            <a:endParaRPr lang="en-GB" sz="2800" dirty="0">
              <a:solidFill>
                <a:srgbClr val="FF0000"/>
              </a:solidFill>
              <a:latin typeface="+mn-lt"/>
              <a:ea typeface="Adobe Gothic Std B" panose="020B0800000000000000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dirty="0">
              <a:ea typeface="Adobe Gothic Std B" panose="020B0800000000000000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endParaRPr lang="en-GB" sz="2800" dirty="0">
              <a:latin typeface="+mn-lt"/>
              <a:ea typeface="Adobe Gothic Std B" panose="020B0800000000000000" pitchFamily="34" charset="-12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76BDA4F-D4D3-42C1-BC8E-F244D7D68EA8}"/>
              </a:ext>
            </a:extLst>
          </p:cNvPr>
          <p:cNvSpPr txBox="1">
            <a:spLocks/>
          </p:cNvSpPr>
          <p:nvPr/>
        </p:nvSpPr>
        <p:spPr>
          <a:xfrm>
            <a:off x="504497" y="141967"/>
            <a:ext cx="114457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u="sng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Benefits of being part of Aspire</a:t>
            </a:r>
          </a:p>
        </p:txBody>
      </p:sp>
      <p:pic>
        <p:nvPicPr>
          <p:cNvPr id="2050" name="Picture 2" descr="Whitmore High School on X: &quot;Mr Burrows looks very pleased with his lunch!  celebrating@NSHW#HealthySchoolMealsVog at Whitmore High  https://t.co/ciKEg8WXuI&quot; / X">
            <a:extLst>
              <a:ext uri="{FF2B5EF4-FFF2-40B4-BE49-F238E27FC236}">
                <a16:creationId xmlns:a16="http://schemas.microsoft.com/office/drawing/2014/main" id="{5948989D-7DF6-492A-A906-8BD7F8BFF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571" y="3944915"/>
            <a:ext cx="5093615" cy="282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itmore High School">
            <a:extLst>
              <a:ext uri="{FF2B5EF4-FFF2-40B4-BE49-F238E27FC236}">
                <a16:creationId xmlns:a16="http://schemas.microsoft.com/office/drawing/2014/main" id="{39F71096-3D64-4270-860A-DE7CE1B4CA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r="17107" b="37067"/>
          <a:stretch/>
        </p:blipFill>
        <p:spPr bwMode="auto">
          <a:xfrm>
            <a:off x="1002386" y="3944915"/>
            <a:ext cx="5093614" cy="282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802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2391" y="1314845"/>
            <a:ext cx="6524274" cy="540118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The programme focuses pupils on:</a:t>
            </a:r>
          </a:p>
          <a:p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Striving for </a:t>
            </a:r>
            <a:r>
              <a:rPr lang="en-GB" sz="2800" dirty="0">
                <a:solidFill>
                  <a:srgbClr val="FF0000"/>
                </a:solidFill>
                <a:latin typeface="+mn-lt"/>
                <a:ea typeface="Adobe Gothic Std B" panose="020B0800000000000000" pitchFamily="34" charset="-128"/>
              </a:rPr>
              <a:t>excellence</a:t>
            </a:r>
            <a:r>
              <a:rPr lang="en-GB" sz="2800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 in academic development.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Increasing their </a:t>
            </a:r>
            <a:r>
              <a:rPr lang="en-GB" sz="2800" dirty="0">
                <a:solidFill>
                  <a:srgbClr val="FF0000"/>
                </a:solidFill>
                <a:latin typeface="+mn-lt"/>
                <a:ea typeface="Adobe Gothic Std B" panose="020B0800000000000000" pitchFamily="34" charset="-128"/>
              </a:rPr>
              <a:t>motivation</a:t>
            </a:r>
            <a:r>
              <a:rPr lang="en-GB" sz="2800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 to be the best version of themselves.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Understanding that </a:t>
            </a:r>
            <a:r>
              <a:rPr lang="en-GB" sz="2800" dirty="0">
                <a:solidFill>
                  <a:srgbClr val="FF0000"/>
                </a:solidFill>
                <a:latin typeface="+mn-lt"/>
                <a:ea typeface="Adobe Gothic Std B" panose="020B0800000000000000" pitchFamily="34" charset="-128"/>
              </a:rPr>
              <a:t>hard work and resilience </a:t>
            </a:r>
            <a:r>
              <a:rPr lang="en-GB" sz="2800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will be rewarded.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Understanding that </a:t>
            </a:r>
            <a:r>
              <a:rPr lang="en-GB" sz="2800" dirty="0">
                <a:solidFill>
                  <a:srgbClr val="FF0000"/>
                </a:solidFill>
                <a:latin typeface="+mn-lt"/>
                <a:ea typeface="Adobe Gothic Std B" panose="020B0800000000000000" pitchFamily="34" charset="-128"/>
              </a:rPr>
              <a:t>delayed gratification </a:t>
            </a:r>
            <a:r>
              <a:rPr lang="en-GB" sz="2800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is a concept to be valued.</a:t>
            </a:r>
          </a:p>
          <a:p>
            <a:pPr algn="ctr"/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algn="ctr"/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algn="ctr"/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algn="ctr"/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914400" lvl="1" indent="-457200" algn="ctr">
              <a:buFont typeface="Arial" panose="020B0604020202020204" pitchFamily="34" charset="0"/>
              <a:buChar char="•"/>
            </a:pPr>
            <a:endParaRPr lang="en-GB" sz="2800" dirty="0"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algn="ctr"/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algn="ctr"/>
            <a:endParaRPr lang="en-GB" sz="2800" dirty="0">
              <a:latin typeface="+mn-lt"/>
              <a:ea typeface="Adobe Gothic Std B" panose="020B0800000000000000" pitchFamily="34" charset="-128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E1A3F0F-0C02-494D-8254-6E32088795DC}"/>
              </a:ext>
            </a:extLst>
          </p:cNvPr>
          <p:cNvSpPr txBox="1">
            <a:spLocks/>
          </p:cNvSpPr>
          <p:nvPr/>
        </p:nvSpPr>
        <p:spPr>
          <a:xfrm>
            <a:off x="504497" y="141967"/>
            <a:ext cx="114457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u="sng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Impact of Aspire</a:t>
            </a:r>
          </a:p>
        </p:txBody>
      </p:sp>
      <p:pic>
        <p:nvPicPr>
          <p:cNvPr id="16" name="Picture 2" descr="Image">
            <a:extLst>
              <a:ext uri="{FF2B5EF4-FFF2-40B4-BE49-F238E27FC236}">
                <a16:creationId xmlns:a16="http://schemas.microsoft.com/office/drawing/2014/main" id="{8B03EF19-B1D0-4240-A126-498A0A98E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330" y="1311989"/>
            <a:ext cx="4853825" cy="541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4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27271</TotalTime>
  <Words>1114</Words>
  <Application>Microsoft Office PowerPoint</Application>
  <PresentationFormat>Widescreen</PresentationFormat>
  <Paragraphs>238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Adobe Gothic Std B</vt:lpstr>
      <vt:lpstr>Arial</vt:lpstr>
      <vt:lpstr>Berlin Sans FB Demi</vt:lpstr>
      <vt:lpstr>Calibri</vt:lpstr>
      <vt:lpstr>Calibri Light</vt:lpstr>
      <vt:lpstr>Office Theme</vt:lpstr>
      <vt:lpstr>Whitmore High School Year 7 Aspire  “Raising Standards at KS3”  Mark Hutton:  Academic Enrichment Manager &amp; Head of Physical Education  huttonm6@hwbcymru.net </vt:lpstr>
      <vt:lpstr>History of Aspire</vt:lpstr>
      <vt:lpstr>Aspire:  A Huge Success</vt:lpstr>
      <vt:lpstr>PowerPoint Presentation</vt:lpstr>
      <vt:lpstr>Overall aim of Aspire (Key Stage 3)</vt:lpstr>
      <vt:lpstr>PowerPoint Presentation</vt:lpstr>
      <vt:lpstr>PowerPoint Presentation</vt:lpstr>
      <vt:lpstr>PowerPoint Presentation</vt:lpstr>
      <vt:lpstr>PowerPoint Presentation</vt:lpstr>
      <vt:lpstr>Impact of ASPIRE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Aspire: Parents and Guardians</vt:lpstr>
      <vt:lpstr>Aspire expectations </vt:lpstr>
      <vt:lpstr>What happens if pupils do not meet expectations of Aspire? </vt:lpstr>
      <vt:lpstr>Aspire: What happens next?</vt:lpstr>
      <vt:lpstr>Aspire: What happens next?</vt:lpstr>
      <vt:lpstr>Year 7 Aspire Further Information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WilliamsD</dc:creator>
  <cp:lastModifiedBy>M Hutton (Whitmore High School)</cp:lastModifiedBy>
  <cp:revision>238</cp:revision>
  <cp:lastPrinted>2022-09-28T14:47:12Z</cp:lastPrinted>
  <dcterms:created xsi:type="dcterms:W3CDTF">2019-07-15T11:30:59Z</dcterms:created>
  <dcterms:modified xsi:type="dcterms:W3CDTF">2023-10-02T19:01:48Z</dcterms:modified>
</cp:coreProperties>
</file>