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3" r:id="rId3"/>
    <p:sldId id="294" r:id="rId4"/>
    <p:sldId id="295" r:id="rId5"/>
    <p:sldId id="265" r:id="rId6"/>
    <p:sldId id="270" r:id="rId7"/>
    <p:sldId id="269" r:id="rId8"/>
    <p:sldId id="307" r:id="rId9"/>
    <p:sldId id="315" r:id="rId10"/>
    <p:sldId id="289" r:id="rId11"/>
    <p:sldId id="312" r:id="rId12"/>
    <p:sldId id="316" r:id="rId13"/>
    <p:sldId id="317" r:id="rId14"/>
    <p:sldId id="266" r:id="rId15"/>
    <p:sldId id="311" r:id="rId16"/>
    <p:sldId id="276" r:id="rId17"/>
    <p:sldId id="280" r:id="rId18"/>
    <p:sldId id="267" r:id="rId19"/>
    <p:sldId id="282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8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F5AB-98A0-41EB-A200-7E3EE033813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29"/>
            <a:ext cx="2946400" cy="498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629"/>
            <a:ext cx="2946400" cy="498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7F9F9-3A25-47EC-ADF6-FFCBACA74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5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0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4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7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08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9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695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0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4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8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49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09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7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9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9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4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9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9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2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5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1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4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huttonm6@hwbcymru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uttonm6@hwbcymru.net" TargetMode="External"/><Relationship Id="rId4" Type="http://schemas.openxmlformats.org/officeDocument/2006/relationships/hyperlink" Target="https://docs.google.com/forms/d/1Qywh6FBJhsbKQQRUy4C_qdjpWEjsMiQtUgrb5K4XEj4/ed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uttonm6@hwbcymru.ne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074" y="1"/>
            <a:ext cx="11687503" cy="6311347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Whitmore High School</a:t>
            </a:r>
            <a:br>
              <a:rPr lang="en-GB" sz="7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7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Year 9 Aspire</a:t>
            </a:r>
            <a:br>
              <a:rPr lang="en-GB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br>
              <a:rPr lang="en-GB" sz="3600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4000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“Raising Standards at KS3”</a:t>
            </a:r>
            <a:br>
              <a:rPr lang="en-GB" sz="4000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br>
              <a:rPr lang="en-GB" sz="4200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Mark Hutton: </a:t>
            </a:r>
            <a:b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Academic Enrichment Manager &amp; Head of Physical Education</a:t>
            </a:r>
            <a:b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b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  <a:hlinkClick r:id="rId2"/>
              </a:rPr>
              <a:t>huttonm6@hwbcymru.net</a:t>
            </a:r>
            <a: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6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920" y="8878"/>
            <a:ext cx="7554898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Impact of ASPIRE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8DD50-C49E-4C14-BA4A-3509A319DE67}"/>
              </a:ext>
            </a:extLst>
          </p:cNvPr>
          <p:cNvSpPr txBox="1"/>
          <p:nvPr/>
        </p:nvSpPr>
        <p:spPr>
          <a:xfrm>
            <a:off x="579121" y="1156867"/>
            <a:ext cx="64909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Aspire aims to help pupils: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Become </a:t>
            </a: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role models 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for their peers.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Develop </a:t>
            </a: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confidence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 in different areas of the curriculum.</a:t>
            </a:r>
          </a:p>
          <a:p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Fully understand and uphold the Whitmore High School Values: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Resilience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Hard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Respect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Responsibility</a:t>
            </a:r>
          </a:p>
          <a:p>
            <a:endParaRPr lang="en-GB" sz="2600" dirty="0"/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9A700CA9-152B-475E-A440-0BA3836B1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r="42867"/>
          <a:stretch/>
        </p:blipFill>
        <p:spPr bwMode="auto">
          <a:xfrm>
            <a:off x="7649356" y="1156867"/>
            <a:ext cx="4142261" cy="531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75544" y="1602839"/>
            <a:ext cx="72357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Finance (</a:t>
            </a:r>
            <a:r>
              <a:rPr lang="en-GB" sz="2600" b="1" u="sng" dirty="0">
                <a:solidFill>
                  <a:srgbClr val="002060"/>
                </a:solidFill>
                <a:ea typeface="Adobe Gothic Std B" panose="020B0800000000000000" pitchFamily="34" charset="-128"/>
              </a:rPr>
              <a:t>L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essons </a:t>
            </a:r>
            <a:r>
              <a:rPr lang="en-GB" sz="2600" b="1" u="sng" dirty="0">
                <a:solidFill>
                  <a:srgbClr val="002060"/>
                </a:solidFill>
                <a:ea typeface="Adobe Gothic Std B" panose="020B0800000000000000" pitchFamily="34" charset="-128"/>
              </a:rPr>
              <a:t>i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n </a:t>
            </a:r>
            <a:r>
              <a:rPr lang="en-GB" sz="2600" b="1" u="sng" dirty="0">
                <a:solidFill>
                  <a:srgbClr val="002060"/>
                </a:solidFill>
                <a:ea typeface="Adobe Gothic Std B" panose="020B0800000000000000" pitchFamily="34" charset="-128"/>
              </a:rPr>
              <a:t>F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inancial </a:t>
            </a:r>
            <a:r>
              <a:rPr lang="en-GB" sz="2600" b="1" u="sng" dirty="0">
                <a:solidFill>
                  <a:srgbClr val="002060"/>
                </a:solidFill>
                <a:ea typeface="Adobe Gothic Std B" panose="020B0800000000000000" pitchFamily="34" charset="-128"/>
              </a:rPr>
              <a:t>E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ducation)</a:t>
            </a:r>
          </a:p>
          <a:p>
            <a:pPr algn="ctr"/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Tuesday and Friday 8.00am-8.30am*</a:t>
            </a:r>
          </a:p>
          <a:p>
            <a:pPr algn="ctr"/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Led by </a:t>
            </a: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Mr Steve Jones and Mr Innes Robinson</a:t>
            </a:r>
          </a:p>
          <a:p>
            <a:pPr algn="ctr"/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*Doors open at 7.45am</a:t>
            </a:r>
          </a:p>
          <a:p>
            <a:pPr algn="ctr"/>
            <a:endParaRPr lang="en-GB" sz="26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Sessions will run from </a:t>
            </a: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w/b 9</a:t>
            </a:r>
            <a:r>
              <a:rPr lang="en-GB" sz="2600" baseline="30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 October to w/b 11</a:t>
            </a:r>
            <a:r>
              <a:rPr lang="en-GB" sz="2600" baseline="30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 March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B2ACBD-A56A-4BEC-8496-D4354ED78396}"/>
              </a:ext>
            </a:extLst>
          </p:cNvPr>
          <p:cNvSpPr txBox="1">
            <a:spLocks/>
          </p:cNvSpPr>
          <p:nvPr/>
        </p:nvSpPr>
        <p:spPr>
          <a:xfrm>
            <a:off x="252247" y="138638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9 Aspire – Finance (L.I.F.E)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D22475D-69A0-4C4F-9521-02F95E628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65" y="1162830"/>
            <a:ext cx="4226188" cy="56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1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86195" y="1142307"/>
            <a:ext cx="1144576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The course content encourages learners to develop their knowledge and understanding of all matters relating to finance.  This includes:</a:t>
            </a:r>
          </a:p>
          <a:p>
            <a:pPr algn="ctr"/>
            <a:endParaRPr lang="en-GB" sz="2400" dirty="0">
              <a:solidFill>
                <a:srgbClr val="002060"/>
              </a:solidFill>
            </a:endParaRPr>
          </a:p>
          <a:p>
            <a:pPr algn="ctr"/>
            <a:r>
              <a:rPr lang="en-GB" sz="2400" b="1" u="sng" dirty="0">
                <a:solidFill>
                  <a:srgbClr val="002060"/>
                </a:solidFill>
              </a:rPr>
              <a:t>Handling money and understanding personal finances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Money, Wages, Salaries, Payslips, Taxation, National Insurance, Benefits, National Living Wage </a:t>
            </a:r>
          </a:p>
          <a:p>
            <a:pPr algn="ctr"/>
            <a:endParaRPr lang="en-GB" sz="2400" dirty="0">
              <a:solidFill>
                <a:srgbClr val="002060"/>
              </a:solidFill>
            </a:endParaRPr>
          </a:p>
          <a:p>
            <a:pPr algn="ctr"/>
            <a:r>
              <a:rPr lang="en-GB" sz="2400" b="1" u="sng" dirty="0">
                <a:solidFill>
                  <a:srgbClr val="002060"/>
                </a:solidFill>
              </a:rPr>
              <a:t>Managing Money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Insurance Products, Mortgages, Savings Accounts, Current Accounts, ISA’s, Borrowing and more</a:t>
            </a:r>
          </a:p>
          <a:p>
            <a:pPr algn="ctr"/>
            <a:endParaRPr lang="en-GB" sz="2400" dirty="0">
              <a:solidFill>
                <a:srgbClr val="002060"/>
              </a:solidFill>
            </a:endParaRPr>
          </a:p>
          <a:p>
            <a:pPr algn="ctr"/>
            <a:r>
              <a:rPr lang="en-GB" sz="2400" b="1" u="sng" dirty="0">
                <a:solidFill>
                  <a:srgbClr val="002060"/>
                </a:solidFill>
              </a:rPr>
              <a:t>Financial Careers and Financial Sustainability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Making your way within the financial sector, Budgeting, Debt Relief, Bankruptcy, Charitable concessions and Financial Advice</a:t>
            </a:r>
          </a:p>
          <a:p>
            <a:pPr algn="ctr"/>
            <a:endParaRPr lang="en-GB" sz="2400" dirty="0">
              <a:solidFill>
                <a:srgbClr val="002060"/>
              </a:solidFill>
            </a:endParaRPr>
          </a:p>
          <a:p>
            <a:pPr algn="ctr"/>
            <a:endParaRPr lang="en-GB" sz="2400" dirty="0">
              <a:solidFill>
                <a:srgbClr val="00206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47243D-F71F-4F76-BC36-8B3C7DFFB204}"/>
              </a:ext>
            </a:extLst>
          </p:cNvPr>
          <p:cNvSpPr txBox="1">
            <a:spLocks/>
          </p:cNvSpPr>
          <p:nvPr/>
        </p:nvSpPr>
        <p:spPr>
          <a:xfrm>
            <a:off x="252247" y="138638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 Finance (L.I.F.E)</a:t>
            </a:r>
          </a:p>
        </p:txBody>
      </p:sp>
    </p:spTree>
    <p:extLst>
      <p:ext uri="{BB962C8B-B14F-4D97-AF65-F5344CB8AC3E}">
        <p14:creationId xmlns:p14="http://schemas.microsoft.com/office/powerpoint/2010/main" val="294430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05049" y="1437277"/>
            <a:ext cx="114457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Each student will also complete three on screen examinations during the Aspire.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Outcomes lead to a GCSE equivalent qualification graded A* to C in LIFE.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47243D-F71F-4F76-BC36-8B3C7DFFB204}"/>
              </a:ext>
            </a:extLst>
          </p:cNvPr>
          <p:cNvSpPr txBox="1">
            <a:spLocks/>
          </p:cNvSpPr>
          <p:nvPr/>
        </p:nvSpPr>
        <p:spPr>
          <a:xfrm>
            <a:off x="252247" y="138638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 Finance (L.I.F.E)</a:t>
            </a:r>
          </a:p>
        </p:txBody>
      </p:sp>
      <p:pic>
        <p:nvPicPr>
          <p:cNvPr id="1026" name="Picture 2" descr="How To Be Clever With Your Money - INSCMagazine">
            <a:extLst>
              <a:ext uri="{FF2B5EF4-FFF2-40B4-BE49-F238E27FC236}">
                <a16:creationId xmlns:a16="http://schemas.microsoft.com/office/drawing/2014/main" id="{7B555402-656D-4E37-B9EF-F5553231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75" y="3429000"/>
            <a:ext cx="5782559" cy="32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31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00616" y="2644170"/>
            <a:ext cx="6179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ea typeface="Adobe Gothic Std B" panose="020B0800000000000000" pitchFamily="34" charset="-128"/>
              </a:rPr>
              <a:t>You will be provided with a copy of the Aspire timetable, please take time to familiarise yourself with it. </a:t>
            </a:r>
            <a:endParaRPr lang="en-GB" sz="28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B2ACBD-A56A-4BEC-8496-D4354ED78396}"/>
              </a:ext>
            </a:extLst>
          </p:cNvPr>
          <p:cNvSpPr txBox="1">
            <a:spLocks/>
          </p:cNvSpPr>
          <p:nvPr/>
        </p:nvSpPr>
        <p:spPr>
          <a:xfrm>
            <a:off x="252247" y="138638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 Timetable 2023/24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1CC72-1910-494D-81E9-7DD563FF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34" y="1142307"/>
            <a:ext cx="5073625" cy="55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4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0"/>
            <a:ext cx="11373213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Aspire: Parents and Guardians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8DD50-C49E-4C14-BA4A-3509A319DE67}"/>
              </a:ext>
            </a:extLst>
          </p:cNvPr>
          <p:cNvSpPr txBox="1"/>
          <p:nvPr/>
        </p:nvSpPr>
        <p:spPr>
          <a:xfrm>
            <a:off x="741160" y="1791697"/>
            <a:ext cx="52510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Support</a:t>
            </a:r>
          </a:p>
          <a:p>
            <a:pPr algn="ctr"/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 Encourage</a:t>
            </a:r>
          </a:p>
          <a:p>
            <a:pPr algn="ctr"/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Keep up to date: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@</a:t>
            </a:r>
            <a:r>
              <a:rPr lang="en-GB" sz="4400" dirty="0" err="1">
                <a:solidFill>
                  <a:srgbClr val="002060"/>
                </a:solidFill>
                <a:ea typeface="Adobe Gothic Std B" panose="020B0800000000000000" pitchFamily="34" charset="-128"/>
              </a:rPr>
              <a:t>whs_aspire</a:t>
            </a:r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 </a:t>
            </a:r>
          </a:p>
          <a:p>
            <a:pPr algn="ctr"/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E95E6-ABC5-4854-B7C6-7D960C2742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2" t="18929" r="37990" b="46376"/>
          <a:stretch/>
        </p:blipFill>
        <p:spPr>
          <a:xfrm>
            <a:off x="5583087" y="1702634"/>
            <a:ext cx="6608913" cy="41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9537" y="2739750"/>
            <a:ext cx="5707308" cy="186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Pupils must have high expectations of themselves at all times</a:t>
            </a:r>
          </a:p>
          <a:p>
            <a:pPr algn="ctr"/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D4120-4831-46F8-AA14-19AF8C1F239E}"/>
              </a:ext>
            </a:extLst>
          </p:cNvPr>
          <p:cNvSpPr/>
          <p:nvPr/>
        </p:nvSpPr>
        <p:spPr>
          <a:xfrm>
            <a:off x="7697349" y="2749388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Attendance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01443F-F632-48D3-B736-65C15DE9A791}"/>
              </a:ext>
            </a:extLst>
          </p:cNvPr>
          <p:cNvSpPr/>
          <p:nvPr/>
        </p:nvSpPr>
        <p:spPr>
          <a:xfrm>
            <a:off x="7697349" y="4257039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Behaviour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14B0ED-72AE-4863-A3F6-F6E5CD2C198C}"/>
              </a:ext>
            </a:extLst>
          </p:cNvPr>
          <p:cNvSpPr/>
          <p:nvPr/>
        </p:nvSpPr>
        <p:spPr>
          <a:xfrm>
            <a:off x="7697349" y="1998243"/>
            <a:ext cx="3659115" cy="53591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Academic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A6242-7894-49D1-B3A6-7F06C267BF92}"/>
              </a:ext>
            </a:extLst>
          </p:cNvPr>
          <p:cNvSpPr/>
          <p:nvPr/>
        </p:nvSpPr>
        <p:spPr>
          <a:xfrm>
            <a:off x="7697349" y="3500533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Punctuality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A4143-90D9-4B8A-B843-C1C23042BD50}"/>
              </a:ext>
            </a:extLst>
          </p:cNvPr>
          <p:cNvSpPr/>
          <p:nvPr/>
        </p:nvSpPr>
        <p:spPr>
          <a:xfrm>
            <a:off x="7697349" y="5846799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Uniform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FAF135-C6F1-402C-A10C-30C7A9AC611B}"/>
              </a:ext>
            </a:extLst>
          </p:cNvPr>
          <p:cNvSpPr/>
          <p:nvPr/>
        </p:nvSpPr>
        <p:spPr>
          <a:xfrm>
            <a:off x="7697349" y="5049450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Effort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3BC8A51-DA7E-4379-B59B-07B14744348B}"/>
              </a:ext>
            </a:extLst>
          </p:cNvPr>
          <p:cNvSpPr/>
          <p:nvPr/>
        </p:nvSpPr>
        <p:spPr>
          <a:xfrm>
            <a:off x="6616845" y="1827974"/>
            <a:ext cx="538761" cy="4725006"/>
          </a:xfrm>
          <a:prstGeom prst="rightBrace">
            <a:avLst>
              <a:gd name="adj1" fmla="val 75637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C2C9655-B685-4C64-9ACC-E5C80A20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7" y="172924"/>
            <a:ext cx="11687503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 expectations </a:t>
            </a:r>
          </a:p>
        </p:txBody>
      </p:sp>
    </p:spTree>
    <p:extLst>
      <p:ext uri="{BB962C8B-B14F-4D97-AF65-F5344CB8AC3E}">
        <p14:creationId xmlns:p14="http://schemas.microsoft.com/office/powerpoint/2010/main" val="17389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9147"/>
            <a:ext cx="11373213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happens if pupils do not meet expectations of Aspire?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8DD50-C49E-4C14-BA4A-3509A319DE67}"/>
              </a:ext>
            </a:extLst>
          </p:cNvPr>
          <p:cNvSpPr txBox="1"/>
          <p:nvPr/>
        </p:nvSpPr>
        <p:spPr>
          <a:xfrm>
            <a:off x="504497" y="1707792"/>
            <a:ext cx="76058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Accepting an invitation to the Aspire programme is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not compulsory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.</a:t>
            </a:r>
          </a:p>
          <a:p>
            <a:pPr algn="ctr"/>
            <a:endParaRPr lang="en-GB" sz="2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An acceptance of the invitation means a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commitment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 to being part of the Aspire group and benefitting from it.</a:t>
            </a:r>
          </a:p>
          <a:p>
            <a:pPr algn="ctr"/>
            <a:endParaRPr lang="en-GB" sz="2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We have set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high expectations 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and if they are not maintained, we will support pupils to help them.</a:t>
            </a:r>
          </a:p>
          <a:p>
            <a:pPr algn="ctr"/>
            <a:endParaRPr lang="en-GB" sz="2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However, consistently falling below the standards set will lead to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other pupils 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being given the opportunity to be part of Aspire in their place.</a:t>
            </a:r>
          </a:p>
        </p:txBody>
      </p:sp>
      <p:pic>
        <p:nvPicPr>
          <p:cNvPr id="9218" name="Picture 2" descr="https://www.barryanddistrictnews.co.uk/resources/images/12581164/?type=responsive-gallery-fullscreen">
            <a:extLst>
              <a:ext uri="{FF2B5EF4-FFF2-40B4-BE49-F238E27FC236}">
                <a16:creationId xmlns:a16="http://schemas.microsoft.com/office/drawing/2014/main" id="{C1DA553B-845B-4EBD-B8EC-CEA12A1CB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45"/>
          <a:stretch/>
        </p:blipFill>
        <p:spPr bwMode="auto">
          <a:xfrm>
            <a:off x="8239760" y="1455842"/>
            <a:ext cx="3783054" cy="51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09434" y="1690688"/>
            <a:ext cx="11025076" cy="12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93682" y="2900830"/>
            <a:ext cx="11256580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62606" y="5447764"/>
            <a:ext cx="11256580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000" dirty="0">
              <a:latin typeface="Berlin Sans FB Demi" panose="020E0802020502020306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Aspire: What happens next?</a:t>
            </a:r>
            <a:endParaRPr lang="en-GB" sz="3600" u="sng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126C6E-7D99-433A-B5FC-5067BAD5C216}"/>
              </a:ext>
            </a:extLst>
          </p:cNvPr>
          <p:cNvSpPr/>
          <p:nvPr/>
        </p:nvSpPr>
        <p:spPr>
          <a:xfrm>
            <a:off x="536234" y="874601"/>
            <a:ext cx="11140828" cy="585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If you would like to take advantage of this opportunity for your child, please respond via the Google form (links are below) by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3.00pm Thursday 5</a:t>
            </a:r>
            <a:r>
              <a:rPr lang="en-GB" sz="2400" baseline="30000" dirty="0">
                <a:solidFill>
                  <a:srgbClr val="FF0000"/>
                </a:solidFill>
                <a:ea typeface="Adobe Gothic Std B" panose="020B0800000000000000" pitchFamily="34" charset="-128"/>
              </a:rPr>
              <a:t>th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 October 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at the very latest.  </a:t>
            </a:r>
          </a:p>
          <a:p>
            <a:pPr algn="ctr"/>
            <a:endParaRPr lang="en-GB" sz="2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400" dirty="0">
                <a:hlinkClick r:id="rId4"/>
              </a:rPr>
              <a:t>Year 9 Aspire Finance Invitation 2023/24 - Google Forms</a:t>
            </a:r>
            <a:endParaRPr lang="en-GB" sz="2400" dirty="0"/>
          </a:p>
          <a:p>
            <a:pPr algn="ctr"/>
            <a:endParaRPr lang="en-GB" sz="2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Responses after this time means a place in Aspire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cannot be guaranteed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.</a:t>
            </a:r>
          </a:p>
          <a:p>
            <a:pPr algn="ctr"/>
            <a:endParaRPr lang="en-GB" sz="2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If you have issues with accessing this link, copy and paste it into your browser or respond via email to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huttonm6@hwbcymru.net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 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with the subject as: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Child’s name – Accept/ Decline </a:t>
            </a:r>
            <a:r>
              <a:rPr lang="en-GB" sz="2400" dirty="0" err="1">
                <a:solidFill>
                  <a:srgbClr val="FF0000"/>
                </a:solidFill>
                <a:ea typeface="Adobe Gothic Std B" panose="020B0800000000000000" pitchFamily="34" charset="-128"/>
              </a:rPr>
              <a:t>ie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 Mark Hutton - Accept</a:t>
            </a:r>
          </a:p>
        </p:txBody>
      </p:sp>
    </p:spTree>
    <p:extLst>
      <p:ext uri="{BB962C8B-B14F-4D97-AF65-F5344CB8AC3E}">
        <p14:creationId xmlns:p14="http://schemas.microsoft.com/office/powerpoint/2010/main" val="15535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93682" y="1003669"/>
            <a:ext cx="11140828" cy="54509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Any enquires about the Aspire programme should be directed to:</a:t>
            </a:r>
          </a:p>
          <a:p>
            <a:pPr algn="ctr"/>
            <a:endParaRPr lang="en-GB" sz="28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General questions about the Aspire programme: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</a:rPr>
              <a:t>Mark Hutton: Academic Enrichment Manager -  </a:t>
            </a:r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huttonm6@hwbcymru.net</a:t>
            </a:r>
            <a:endParaRPr lang="en-GB" sz="28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Questions specifically about the Aspire Finance Programme: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</a:rPr>
              <a:t>Steve Jones: - </a:t>
            </a:r>
            <a:r>
              <a:rPr lang="en-GB" sz="2800" u="sng" dirty="0">
                <a:solidFill>
                  <a:srgbClr val="FF0000"/>
                </a:solidFill>
                <a:ea typeface="Adobe Gothic Std B" panose="020B0800000000000000" pitchFamily="34" charset="-128"/>
              </a:rPr>
              <a:t>jonesr1337@hwbcymru.net</a:t>
            </a:r>
            <a:endParaRPr lang="en-GB" sz="28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All resources letters and presentations can also be found on the school website under the Aspire tab.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09434" y="1690688"/>
            <a:ext cx="11025076" cy="12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93682" y="2900830"/>
            <a:ext cx="11256580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9 Aspire Further Information</a:t>
            </a:r>
            <a:endParaRPr lang="en-GB" sz="3600" u="sng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7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3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History of Aspire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003669"/>
            <a:ext cx="11687503" cy="5110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The Aspire programme was launched in </a:t>
            </a:r>
            <a:r>
              <a:rPr lang="en-GB" sz="3000" dirty="0">
                <a:solidFill>
                  <a:srgbClr val="FF0000"/>
                </a:solidFill>
                <a:ea typeface="Adobe Gothic Std B" panose="020B0800000000000000" pitchFamily="34" charset="-128"/>
              </a:rPr>
              <a:t>Autumn 2021</a:t>
            </a: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.</a:t>
            </a: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Over </a:t>
            </a:r>
            <a:r>
              <a:rPr lang="en-GB" sz="3000" dirty="0">
                <a:solidFill>
                  <a:srgbClr val="FF0000"/>
                </a:solidFill>
                <a:ea typeface="Adobe Gothic Std B" panose="020B0800000000000000" pitchFamily="34" charset="-128"/>
              </a:rPr>
              <a:t>100</a:t>
            </a: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 pupils from Key Stage 3 participated in 2021/22 and this grew to over </a:t>
            </a:r>
            <a:r>
              <a:rPr lang="en-GB" sz="3000" dirty="0">
                <a:solidFill>
                  <a:srgbClr val="FF0000"/>
                </a:solidFill>
                <a:ea typeface="Adobe Gothic Std B" panose="020B0800000000000000" pitchFamily="34" charset="-128"/>
              </a:rPr>
              <a:t>150 pupils </a:t>
            </a: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during 2022/23.</a:t>
            </a:r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>
              <a:buNone/>
            </a:pPr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>
              <a:buBlip>
                <a:blip r:embed="rId3"/>
              </a:buBlip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" descr="https://pbs.twimg.com/profile_banners/1447894165690490885/1634040313/1080x360">
            <a:extLst>
              <a:ext uri="{FF2B5EF4-FFF2-40B4-BE49-F238E27FC236}">
                <a16:creationId xmlns:a16="http://schemas.microsoft.com/office/drawing/2014/main" id="{C97C6F29-A183-451B-89F6-B7919B3B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88" y="2997763"/>
            <a:ext cx="10039154" cy="33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0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3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Aspire:  A Huge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330006"/>
            <a:ext cx="5971662" cy="5110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Pupil attendance and engagement</a:t>
            </a: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Staff involvement</a:t>
            </a: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Also </a:t>
            </a:r>
            <a:r>
              <a:rPr lang="en-GB" sz="3000" dirty="0">
                <a:solidFill>
                  <a:srgbClr val="FF0000"/>
                </a:solidFill>
                <a:ea typeface="Adobe Gothic Std B" panose="020B0800000000000000" pitchFamily="34" charset="-128"/>
              </a:rPr>
              <a:t>Estyn</a:t>
            </a: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 were VERY impressed!</a:t>
            </a:r>
          </a:p>
          <a:p>
            <a:pPr algn="ctr"/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>
              <a:buBlip>
                <a:blip r:embed="rId3"/>
              </a:buBlip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6" descr="Image">
            <a:extLst>
              <a:ext uri="{FF2B5EF4-FFF2-40B4-BE49-F238E27FC236}">
                <a16:creationId xmlns:a16="http://schemas.microsoft.com/office/drawing/2014/main" id="{F2FB40EE-66DF-43A9-A9C8-8E951CB4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39" y="1736384"/>
            <a:ext cx="5473831" cy="442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766170"/>
            <a:ext cx="11687503" cy="46726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"An </a:t>
            </a:r>
            <a:r>
              <a:rPr lang="en-GB" b="1" dirty="0">
                <a:solidFill>
                  <a:srgbClr val="FF0000"/>
                </a:solidFill>
                <a:ea typeface="Adobe Gothic Std B" panose="020B0800000000000000" pitchFamily="34" charset="-128"/>
              </a:rPr>
              <a:t>exemplary</a:t>
            </a: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 feature of the schools work is the provision for more able and talented pupils through the ‘Aspire’ programme" </a:t>
            </a: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“Aspire helps them (pupils) to develop into </a:t>
            </a:r>
            <a:r>
              <a:rPr lang="en-GB" b="1" dirty="0">
                <a:solidFill>
                  <a:srgbClr val="FF0000"/>
                </a:solidFill>
                <a:ea typeface="Adobe Gothic Std B" panose="020B0800000000000000" pitchFamily="34" charset="-128"/>
              </a:rPr>
              <a:t>ambitious, knowledgeable and inquisitive</a:t>
            </a: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 young people.”</a:t>
            </a:r>
          </a:p>
          <a:p>
            <a:pPr marL="0" indent="0" algn="ctr">
              <a:buNone/>
            </a:pPr>
            <a:endParaRPr lang="en-GB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"The innovative ‘Aspire’ programme </a:t>
            </a:r>
            <a:r>
              <a:rPr lang="en-GB" b="1" dirty="0">
                <a:solidFill>
                  <a:srgbClr val="FF0000"/>
                </a:solidFill>
                <a:ea typeface="Adobe Gothic Std B" panose="020B0800000000000000" pitchFamily="34" charset="-128"/>
              </a:rPr>
              <a:t>challenges and inspires</a:t>
            </a: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 more able pupils in Key Stage 3 in areas such as science, literature and economics."</a:t>
            </a:r>
            <a:endParaRPr lang="en-GB" sz="3000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3000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>
              <a:buBlip>
                <a:blip r:embed="rId3"/>
              </a:buBlip>
            </a:pPr>
            <a:endParaRPr lang="en-GB" sz="3000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All is 'Good' at NPTC Group of Colleges">
            <a:extLst>
              <a:ext uri="{FF2B5EF4-FFF2-40B4-BE49-F238E27FC236}">
                <a16:creationId xmlns:a16="http://schemas.microsoft.com/office/drawing/2014/main" id="{AFD985EB-613A-47E6-A23B-5C1CB7F88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7" b="25140"/>
          <a:stretch/>
        </p:blipFill>
        <p:spPr bwMode="auto">
          <a:xfrm>
            <a:off x="2920934" y="6463"/>
            <a:ext cx="6350131" cy="17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1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Overall aim of Aspire (Key Stage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3" y="1542395"/>
            <a:ext cx="11256579" cy="9022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“</a:t>
            </a:r>
            <a:r>
              <a:rPr lang="en-GB" sz="3200" dirty="0">
                <a:solidFill>
                  <a:srgbClr val="00206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Provide </a:t>
            </a:r>
            <a:r>
              <a:rPr lang="en-GB" sz="3200" dirty="0">
                <a:solidFill>
                  <a:srgbClr val="C0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enriched and extended </a:t>
            </a:r>
            <a:r>
              <a:rPr lang="en-GB" sz="3200" dirty="0">
                <a:solidFill>
                  <a:srgbClr val="00206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opportunities across the curriculum”</a:t>
            </a:r>
            <a:endParaRPr lang="en-GB" sz="3200" dirty="0"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en-GB" sz="3200" dirty="0"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3682" y="3541650"/>
            <a:ext cx="11256580" cy="90225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Raising</a:t>
            </a:r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 aspirations, expectations and standards in KS3.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3682" y="5627802"/>
            <a:ext cx="11256580" cy="103512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To provide a foundation of </a:t>
            </a:r>
            <a:r>
              <a:rPr lang="en-GB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positive attitudes to learning</a:t>
            </a:r>
            <a:b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 that will benefit pupils in </a:t>
            </a:r>
            <a:r>
              <a:rPr lang="en-GB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KS4</a:t>
            </a:r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 and in further education.</a:t>
            </a:r>
          </a:p>
        </p:txBody>
      </p:sp>
      <p:sp>
        <p:nvSpPr>
          <p:cNvPr id="7" name="Down Arrow 6"/>
          <p:cNvSpPr/>
          <p:nvPr/>
        </p:nvSpPr>
        <p:spPr>
          <a:xfrm>
            <a:off x="5872653" y="4772541"/>
            <a:ext cx="898635" cy="709212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5872653" y="2503800"/>
            <a:ext cx="898635" cy="709212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0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-422787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3205" y="5266412"/>
            <a:ext cx="7168144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Ongoing classroom performance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95165" y="2324238"/>
            <a:ext cx="5795951" cy="564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CATs (Cognitive Ability Tests)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811015" y="2877570"/>
            <a:ext cx="9648152" cy="47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English, maths &amp; science progress tests</a:t>
            </a:r>
          </a:p>
        </p:txBody>
      </p:sp>
      <p:sp>
        <p:nvSpPr>
          <p:cNvPr id="18" name="Curved Right Arrow 17"/>
          <p:cNvSpPr/>
          <p:nvPr/>
        </p:nvSpPr>
        <p:spPr>
          <a:xfrm rot="12282993" flipH="1" flipV="1">
            <a:off x="-1009736" y="-281072"/>
            <a:ext cx="2628733" cy="2961039"/>
          </a:xfrm>
          <a:prstGeom prst="curvedRightArrow">
            <a:avLst>
              <a:gd name="adj1" fmla="val 10976"/>
              <a:gd name="adj2" fmla="val 54225"/>
              <a:gd name="adj3" fmla="val 3082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A9279B9-58F8-487F-B3A5-14399A35850F}"/>
              </a:ext>
            </a:extLst>
          </p:cNvPr>
          <p:cNvSpPr txBox="1">
            <a:spLocks/>
          </p:cNvSpPr>
          <p:nvPr/>
        </p:nvSpPr>
        <p:spPr>
          <a:xfrm>
            <a:off x="979040" y="44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Identification of Aspire Pupils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96B4769-CD93-476B-8FBA-675064CE1A75}"/>
              </a:ext>
            </a:extLst>
          </p:cNvPr>
          <p:cNvSpPr txBox="1">
            <a:spLocks/>
          </p:cNvSpPr>
          <p:nvPr/>
        </p:nvSpPr>
        <p:spPr>
          <a:xfrm>
            <a:off x="504496" y="1050737"/>
            <a:ext cx="11687501" cy="748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 variety of information utilised for Aspire selection: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A4EB484-FEB0-48AF-A886-7C73A2E04091}"/>
              </a:ext>
            </a:extLst>
          </p:cNvPr>
          <p:cNvSpPr txBox="1">
            <a:spLocks/>
          </p:cNvSpPr>
          <p:nvPr/>
        </p:nvSpPr>
        <p:spPr>
          <a:xfrm>
            <a:off x="-811015" y="3470609"/>
            <a:ext cx="9648152" cy="47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Welsh national reading &amp; numeracy tests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5E1A35-6764-480A-AB36-8802B59B6C49}"/>
              </a:ext>
            </a:extLst>
          </p:cNvPr>
          <p:cNvSpPr txBox="1">
            <a:spLocks/>
          </p:cNvSpPr>
          <p:nvPr/>
        </p:nvSpPr>
        <p:spPr>
          <a:xfrm>
            <a:off x="-1946477" y="4073587"/>
            <a:ext cx="11687504" cy="47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Comparative Judgement writing tests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F2A4F0-1F91-4394-ADED-F6C6E01C7988}"/>
              </a:ext>
            </a:extLst>
          </p:cNvPr>
          <p:cNvSpPr txBox="1">
            <a:spLocks/>
          </p:cNvSpPr>
          <p:nvPr/>
        </p:nvSpPr>
        <p:spPr>
          <a:xfrm>
            <a:off x="-1946477" y="4705180"/>
            <a:ext cx="11687504" cy="47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Accelerated Reader Star reading tests</a:t>
            </a:r>
          </a:p>
        </p:txBody>
      </p:sp>
      <p:pic>
        <p:nvPicPr>
          <p:cNvPr id="3074" name="Picture 2" descr="Whitmore High School transforms education in the Barry community | Morgan  Sindall Construction">
            <a:extLst>
              <a:ext uri="{FF2B5EF4-FFF2-40B4-BE49-F238E27FC236}">
                <a16:creationId xmlns:a16="http://schemas.microsoft.com/office/drawing/2014/main" id="{39D085FD-E579-438B-83DC-0307C7B4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92" y="1927123"/>
            <a:ext cx="4507322" cy="48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4" grpId="0"/>
      <p:bldP spid="18" grpId="0" animBg="1"/>
      <p:bldP spid="12" grpId="0"/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2391" y="1314845"/>
            <a:ext cx="6524274" cy="5401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Academic Benefits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Extra support and challenge 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from subject specialist staff.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Sessions focussed on ensuring solid foundations are laid for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increased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levels of difficulty.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Extending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curriculum content.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914400" lvl="1" indent="-457200" algn="ctr">
              <a:buFont typeface="Arial" panose="020B0604020202020204" pitchFamily="34" charset="0"/>
              <a:buChar char="•"/>
            </a:pPr>
            <a:endParaRPr lang="en-GB" sz="2800" dirty="0"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E1A3F0F-0C02-494D-8254-6E32088795DC}"/>
              </a:ext>
            </a:extLst>
          </p:cNvPr>
          <p:cNvSpPr txBox="1">
            <a:spLocks/>
          </p:cNvSpPr>
          <p:nvPr/>
        </p:nvSpPr>
        <p:spPr>
          <a:xfrm>
            <a:off x="504497" y="141967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Benefits of being part of Aspire</a:t>
            </a:r>
          </a:p>
        </p:txBody>
      </p:sp>
      <p:pic>
        <p:nvPicPr>
          <p:cNvPr id="16" name="Picture 2" descr="Image">
            <a:extLst>
              <a:ext uri="{FF2B5EF4-FFF2-40B4-BE49-F238E27FC236}">
                <a16:creationId xmlns:a16="http://schemas.microsoft.com/office/drawing/2014/main" id="{8B03EF19-B1D0-4240-A126-498A0A98E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30" y="1311989"/>
            <a:ext cx="4853825" cy="54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4497" y="1122348"/>
            <a:ext cx="11687503" cy="27382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Other Benefits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Visits and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guest speakers</a:t>
            </a: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Pupils will be able to enter the school building from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7.45am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A free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 Breakfast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will be available until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7.55am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.*</a:t>
            </a:r>
            <a:endParaRPr lang="en-GB" sz="2800" dirty="0">
              <a:solidFill>
                <a:srgbClr val="FF000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6BDA4F-D4D3-42C1-BC8E-F244D7D68EA8}"/>
              </a:ext>
            </a:extLst>
          </p:cNvPr>
          <p:cNvSpPr txBox="1">
            <a:spLocks/>
          </p:cNvSpPr>
          <p:nvPr/>
        </p:nvSpPr>
        <p:spPr>
          <a:xfrm>
            <a:off x="504497" y="141967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Benefits of being part of Aspire</a:t>
            </a:r>
          </a:p>
        </p:txBody>
      </p:sp>
      <p:pic>
        <p:nvPicPr>
          <p:cNvPr id="2050" name="Picture 2" descr="Whitmore High School on X: &quot;Mr Burrows looks very pleased with his lunch!  celebrating@NSHW#HealthySchoolMealsVog at Whitmore High  https://t.co/ciKEg8WXuI&quot; / X">
            <a:extLst>
              <a:ext uri="{FF2B5EF4-FFF2-40B4-BE49-F238E27FC236}">
                <a16:creationId xmlns:a16="http://schemas.microsoft.com/office/drawing/2014/main" id="{5948989D-7DF6-492A-A906-8BD7F8BFF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71" y="3944915"/>
            <a:ext cx="5093615" cy="28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itmore High School">
            <a:extLst>
              <a:ext uri="{FF2B5EF4-FFF2-40B4-BE49-F238E27FC236}">
                <a16:creationId xmlns:a16="http://schemas.microsoft.com/office/drawing/2014/main" id="{39F71096-3D64-4270-860A-DE7CE1B4C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7107" b="37067"/>
          <a:stretch/>
        </p:blipFill>
        <p:spPr bwMode="auto">
          <a:xfrm>
            <a:off x="1002386" y="3944915"/>
            <a:ext cx="5093614" cy="28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0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2391" y="1314845"/>
            <a:ext cx="6524274" cy="5401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The programme focuses pupils on:</a:t>
            </a:r>
          </a:p>
          <a:p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Striving for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excellence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in academic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Increasing their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motivation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to be the best version of themselves.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Understanding that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hard work and resilience 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will be rewarded.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Understanding that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delayed gratification 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is a concept to be valued.</a:t>
            </a: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914400" lvl="1" indent="-457200" algn="ctr">
              <a:buFont typeface="Arial" panose="020B0604020202020204" pitchFamily="34" charset="0"/>
              <a:buChar char="•"/>
            </a:pPr>
            <a:endParaRPr lang="en-GB" sz="2800" dirty="0"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E1A3F0F-0C02-494D-8254-6E32088795DC}"/>
              </a:ext>
            </a:extLst>
          </p:cNvPr>
          <p:cNvSpPr txBox="1">
            <a:spLocks/>
          </p:cNvSpPr>
          <p:nvPr/>
        </p:nvSpPr>
        <p:spPr>
          <a:xfrm>
            <a:off x="504497" y="141967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Impact of Aspire</a:t>
            </a:r>
          </a:p>
        </p:txBody>
      </p:sp>
      <p:pic>
        <p:nvPicPr>
          <p:cNvPr id="16" name="Picture 2" descr="Image">
            <a:extLst>
              <a:ext uri="{FF2B5EF4-FFF2-40B4-BE49-F238E27FC236}">
                <a16:creationId xmlns:a16="http://schemas.microsoft.com/office/drawing/2014/main" id="{8B03EF19-B1D0-4240-A126-498A0A98E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30" y="1311989"/>
            <a:ext cx="4853825" cy="54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23359</TotalTime>
  <Words>943</Words>
  <Application>Microsoft Office PowerPoint</Application>
  <PresentationFormat>Widescreen</PresentationFormat>
  <Paragraphs>210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Gothic Std B</vt:lpstr>
      <vt:lpstr>Arial</vt:lpstr>
      <vt:lpstr>Berlin Sans FB Demi</vt:lpstr>
      <vt:lpstr>Calibri</vt:lpstr>
      <vt:lpstr>Calibri Light</vt:lpstr>
      <vt:lpstr>Office Theme</vt:lpstr>
      <vt:lpstr>Whitmore High School Year 9 Aspire  “Raising Standards at KS3”  Mark Hutton:  Academic Enrichment Manager &amp; Head of Physical Education  huttonm6@hwbcymru.net </vt:lpstr>
      <vt:lpstr>History of Aspire</vt:lpstr>
      <vt:lpstr>Aspire:  A Huge Success</vt:lpstr>
      <vt:lpstr>PowerPoint Presentation</vt:lpstr>
      <vt:lpstr>Overall aim of Aspire (Key Stage 3)</vt:lpstr>
      <vt:lpstr>PowerPoint Presentation</vt:lpstr>
      <vt:lpstr>PowerPoint Presentation</vt:lpstr>
      <vt:lpstr>PowerPoint Presentation</vt:lpstr>
      <vt:lpstr>PowerPoint Presentation</vt:lpstr>
      <vt:lpstr>Impact of ASPIRE</vt:lpstr>
      <vt:lpstr>PowerPoint Presentation</vt:lpstr>
      <vt:lpstr>PowerPoint Presentation</vt:lpstr>
      <vt:lpstr>PowerPoint Presentation</vt:lpstr>
      <vt:lpstr>PowerPoint Presentation</vt:lpstr>
      <vt:lpstr>Aspire: Parents and Guardians</vt:lpstr>
      <vt:lpstr>Aspire expectations </vt:lpstr>
      <vt:lpstr>What happens if pupils do not meet expectations of Aspire? </vt:lpstr>
      <vt:lpstr>Aspire: What happens next?</vt:lpstr>
      <vt:lpstr>Year 9 Aspire Further Information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WilliamsD</dc:creator>
  <cp:lastModifiedBy>M Hutton (Whitmore High School)</cp:lastModifiedBy>
  <cp:revision>241</cp:revision>
  <cp:lastPrinted>2022-09-28T14:47:12Z</cp:lastPrinted>
  <dcterms:created xsi:type="dcterms:W3CDTF">2019-07-15T11:30:59Z</dcterms:created>
  <dcterms:modified xsi:type="dcterms:W3CDTF">2023-10-03T06:26:18Z</dcterms:modified>
</cp:coreProperties>
</file>